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4" r:id="rId8"/>
    <p:sldId id="262" r:id="rId9"/>
    <p:sldId id="263" r:id="rId10"/>
    <p:sldId id="274" r:id="rId11"/>
    <p:sldId id="265" r:id="rId12"/>
    <p:sldId id="267" r:id="rId13"/>
    <p:sldId id="275" r:id="rId14"/>
    <p:sldId id="266" r:id="rId15"/>
    <p:sldId id="268" r:id="rId16"/>
    <p:sldId id="269" r:id="rId17"/>
    <p:sldId id="270" r:id="rId18"/>
    <p:sldId id="272" r:id="rId19"/>
    <p:sldId id="273" r:id="rId2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2" d="100"/>
          <a:sy n="102" d="100"/>
        </p:scale>
        <p:origin x="-456" y="1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277855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2da20af07e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2da20af07e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2da20af07e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2da20af07e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2da20af07e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2da20af07e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7289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2cd6928788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2cd6928788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2da20af07e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2da20af07e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2da20af07e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2da20af07e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2da20af07e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2da20af07e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2cd6928788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2cd6928788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2da20af07e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2da20af07e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2da20af0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2da20af0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2df5432b5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2df5432b5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2da20af07e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2da20af07e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2d8ff2b2f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2d8ff2b2f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2d8ff2b2f8_0_10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2d8ff2b2f8_0_10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2da20af07e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2da20af07e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2df5432b5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2df5432b59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2da20af07e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12da20af07e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o"/>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o"/>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o"/>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o"/>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o"/>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o"/>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o"/>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o"/>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o"/>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o"/>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o"/>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ro"/>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749950"/>
            <a:ext cx="8520600" cy="12273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SzPts val="990"/>
              <a:buNone/>
            </a:pPr>
            <a:r>
              <a:rPr lang="ro" sz="2380" b="1" i="1" dirty="0">
                <a:solidFill>
                  <a:srgbClr val="38761D"/>
                </a:solidFill>
                <a:latin typeface="Comic Sans MS"/>
                <a:ea typeface="Comic Sans MS"/>
                <a:cs typeface="Comic Sans MS"/>
                <a:sym typeface="Comic Sans MS"/>
              </a:rPr>
              <a:t>„</a:t>
            </a:r>
            <a:r>
              <a:rPr lang="en-US" sz="2380" b="1" i="1" dirty="0">
                <a:solidFill>
                  <a:srgbClr val="38761D"/>
                </a:solidFill>
                <a:latin typeface="Comic Sans MS"/>
                <a:ea typeface="Comic Sans MS"/>
                <a:cs typeface="Comic Sans MS"/>
                <a:sym typeface="Comic Sans MS"/>
              </a:rPr>
              <a:t>PRIETENII LUI </a:t>
            </a:r>
            <a:r>
              <a:rPr lang="en-US" sz="2380" b="1" i="1" dirty="0" smtClean="0">
                <a:solidFill>
                  <a:srgbClr val="38761D"/>
                </a:solidFill>
                <a:latin typeface="Comic Sans MS"/>
                <a:ea typeface="Comic Sans MS"/>
                <a:cs typeface="Comic Sans MS"/>
                <a:sym typeface="Comic Sans MS"/>
              </a:rPr>
              <a:t>DINO</a:t>
            </a:r>
            <a:r>
              <a:rPr lang="ro" sz="2380" b="1" i="1" dirty="0" smtClean="0">
                <a:solidFill>
                  <a:srgbClr val="38761D"/>
                </a:solidFill>
                <a:latin typeface="Comic Sans MS"/>
                <a:ea typeface="Comic Sans MS"/>
                <a:cs typeface="Comic Sans MS"/>
                <a:sym typeface="Comic Sans MS"/>
              </a:rPr>
              <a:t>”</a:t>
            </a:r>
            <a:endParaRPr sz="2380" dirty="0"/>
          </a:p>
        </p:txBody>
      </p:sp>
      <p:sp>
        <p:nvSpPr>
          <p:cNvPr id="55" name="Google Shape;55;p13"/>
          <p:cNvSpPr txBox="1">
            <a:spLocks noGrp="1"/>
          </p:cNvSpPr>
          <p:nvPr>
            <p:ph type="subTitle" idx="1"/>
          </p:nvPr>
        </p:nvSpPr>
        <p:spPr>
          <a:xfrm>
            <a:off x="311700" y="2077450"/>
            <a:ext cx="8520600" cy="1356000"/>
          </a:xfrm>
          <a:prstGeom prst="rect">
            <a:avLst/>
          </a:prstGeom>
        </p:spPr>
        <p:txBody>
          <a:bodyPr spcFirstLastPara="1" wrap="square" lIns="91425" tIns="91425" rIns="91425" bIns="91425" anchor="t" anchorCtr="0">
            <a:normAutofit/>
          </a:bodyPr>
          <a:lstStyle/>
          <a:p>
            <a:pPr marL="0" lvl="0" indent="0" rtl="0">
              <a:spcBef>
                <a:spcPts val="0"/>
              </a:spcBef>
              <a:spcAft>
                <a:spcPts val="0"/>
              </a:spcAft>
              <a:buClr>
                <a:schemeClr val="dk1"/>
              </a:buClr>
              <a:buSzPts val="1100"/>
              <a:buFont typeface="Arial"/>
              <a:buNone/>
            </a:pPr>
            <a:r>
              <a:rPr lang="ro-MO" sz="1800" dirty="0" smtClean="0">
                <a:solidFill>
                  <a:schemeClr val="dk1"/>
                </a:solidFill>
                <a:latin typeface="Times New Roman"/>
                <a:ea typeface="Times New Roman"/>
                <a:cs typeface="Times New Roman"/>
                <a:sym typeface="Times New Roman"/>
              </a:rPr>
              <a:t>10 </a:t>
            </a:r>
            <a:r>
              <a:rPr lang="en-US" sz="1800" dirty="0" smtClean="0">
                <a:solidFill>
                  <a:schemeClr val="dk1"/>
                </a:solidFill>
                <a:latin typeface="Times New Roman"/>
                <a:ea typeface="Times New Roman"/>
                <a:cs typeface="Times New Roman"/>
                <a:sym typeface="Times New Roman"/>
              </a:rPr>
              <a:t>MAI-</a:t>
            </a:r>
            <a:r>
              <a:rPr lang="ro" sz="1800" dirty="0" smtClean="0">
                <a:solidFill>
                  <a:schemeClr val="dk1"/>
                </a:solidFill>
                <a:latin typeface="Times New Roman"/>
                <a:ea typeface="Times New Roman"/>
                <a:cs typeface="Times New Roman"/>
                <a:sym typeface="Times New Roman"/>
              </a:rPr>
              <a:t> </a:t>
            </a:r>
            <a:r>
              <a:rPr lang="ro" sz="1800" dirty="0">
                <a:solidFill>
                  <a:schemeClr val="dk1"/>
                </a:solidFill>
                <a:latin typeface="Times New Roman"/>
                <a:ea typeface="Times New Roman"/>
                <a:cs typeface="Times New Roman"/>
                <a:sym typeface="Times New Roman"/>
              </a:rPr>
              <a:t>202</a:t>
            </a:r>
            <a:r>
              <a:rPr lang="en-US" sz="1800" dirty="0">
                <a:solidFill>
                  <a:schemeClr val="dk1"/>
                </a:solidFill>
                <a:latin typeface="Times New Roman"/>
                <a:ea typeface="Times New Roman"/>
                <a:cs typeface="Times New Roman"/>
                <a:sym typeface="Times New Roman"/>
              </a:rPr>
              <a:t>3</a:t>
            </a:r>
            <a:endParaRPr sz="18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8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800" b="1" dirty="0">
              <a:solidFill>
                <a:schemeClr val="dk1"/>
              </a:solidFill>
              <a:latin typeface="Times New Roman"/>
              <a:ea typeface="Times New Roman"/>
              <a:cs typeface="Times New Roman"/>
              <a:sym typeface="Times New Roman"/>
            </a:endParaRPr>
          </a:p>
        </p:txBody>
      </p:sp>
      <p:sp>
        <p:nvSpPr>
          <p:cNvPr id="56" name="Google Shape;56;p13"/>
          <p:cNvSpPr txBox="1"/>
          <p:nvPr/>
        </p:nvSpPr>
        <p:spPr>
          <a:xfrm>
            <a:off x="3420100" y="3687300"/>
            <a:ext cx="5412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7" name="Google Shape;57;p13"/>
          <p:cNvSpPr txBox="1"/>
          <p:nvPr/>
        </p:nvSpPr>
        <p:spPr>
          <a:xfrm>
            <a:off x="80100" y="3433450"/>
            <a:ext cx="8752200" cy="101563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ro" sz="1800" dirty="0">
                <a:solidFill>
                  <a:schemeClr val="dk1"/>
                </a:solidFill>
                <a:latin typeface="Times New Roman"/>
                <a:ea typeface="Times New Roman"/>
                <a:cs typeface="Times New Roman"/>
                <a:sym typeface="Times New Roman"/>
              </a:rPr>
              <a:t>                   prof. pentru învățământ preșcolar </a:t>
            </a:r>
            <a:r>
              <a:rPr lang="en-US" sz="1800" dirty="0" err="1" smtClean="0">
                <a:solidFill>
                  <a:schemeClr val="dk1"/>
                </a:solidFill>
                <a:latin typeface="Times New Roman"/>
                <a:ea typeface="Times New Roman"/>
                <a:cs typeface="Times New Roman"/>
                <a:sym typeface="Times New Roman"/>
              </a:rPr>
              <a:t>Borbeli</a:t>
            </a:r>
            <a:r>
              <a:rPr lang="en-US" sz="1800" dirty="0" smtClean="0">
                <a:solidFill>
                  <a:schemeClr val="dk1"/>
                </a:solidFill>
                <a:latin typeface="Times New Roman"/>
                <a:ea typeface="Times New Roman"/>
                <a:cs typeface="Times New Roman"/>
                <a:sym typeface="Times New Roman"/>
              </a:rPr>
              <a:t> </a:t>
            </a:r>
            <a:r>
              <a:rPr lang="en-US" sz="1800" dirty="0">
                <a:solidFill>
                  <a:schemeClr val="dk1"/>
                </a:solidFill>
                <a:latin typeface="Times New Roman"/>
                <a:ea typeface="Times New Roman"/>
                <a:cs typeface="Times New Roman"/>
                <a:sym typeface="Times New Roman"/>
              </a:rPr>
              <a:t>Adriana- </a:t>
            </a:r>
            <a:r>
              <a:rPr lang="en-US" sz="1800" dirty="0" err="1" smtClean="0">
                <a:solidFill>
                  <a:schemeClr val="dk1"/>
                </a:solidFill>
                <a:latin typeface="Times New Roman"/>
                <a:ea typeface="Times New Roman"/>
                <a:cs typeface="Times New Roman"/>
                <a:sym typeface="Times New Roman"/>
              </a:rPr>
              <a:t>Mihaela</a:t>
            </a:r>
            <a:endParaRPr lang="en-US" sz="1800" dirty="0" smtClean="0">
              <a:solidFill>
                <a:schemeClr val="dk1"/>
              </a:solidFill>
              <a:latin typeface="Times New Roman"/>
              <a:ea typeface="Times New Roman"/>
              <a:cs typeface="Times New Roman"/>
              <a:sym typeface="Times New Roman"/>
            </a:endParaRPr>
          </a:p>
          <a:p>
            <a:pPr marL="0" lvl="0" indent="0" algn="ctr" rtl="0">
              <a:spcBef>
                <a:spcPts val="0"/>
              </a:spcBef>
              <a:spcAft>
                <a:spcPts val="0"/>
              </a:spcAft>
              <a:buClr>
                <a:schemeClr val="dk1"/>
              </a:buClr>
              <a:buSzPts val="1100"/>
              <a:buFont typeface="Arial"/>
              <a:buNone/>
            </a:pPr>
            <a:r>
              <a:rPr lang="en-US" sz="1800" dirty="0" err="1" smtClean="0">
                <a:solidFill>
                  <a:schemeClr val="dk1"/>
                </a:solidFill>
                <a:latin typeface="Times New Roman"/>
                <a:ea typeface="Times New Roman"/>
                <a:cs typeface="Times New Roman"/>
                <a:sym typeface="Times New Roman"/>
              </a:rPr>
              <a:t>Gr</a:t>
            </a:r>
            <a:r>
              <a:rPr lang="ro-MO" sz="1800" dirty="0" smtClean="0">
                <a:solidFill>
                  <a:schemeClr val="dk1"/>
                </a:solidFill>
                <a:latin typeface="Times New Roman"/>
                <a:ea typeface="Times New Roman"/>
                <a:cs typeface="Times New Roman"/>
                <a:sym typeface="Times New Roman"/>
              </a:rPr>
              <a:t>ădinița cu Program Normal Râciu</a:t>
            </a:r>
            <a:endParaRPr lang="en-US" sz="1800" dirty="0">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endParaRPr sz="1800" dirty="0">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4FEA90-BA48-444D-A4AE-054EC5BD1865}"/>
              </a:ext>
            </a:extLst>
          </p:cNvPr>
          <p:cNvSpPr>
            <a:spLocks noGrp="1"/>
          </p:cNvSpPr>
          <p:nvPr>
            <p:ph type="title"/>
          </p:nvPr>
        </p:nvSpPr>
        <p:spPr/>
        <p:txBody>
          <a:bodyPr>
            <a:normAutofit fontScale="90000"/>
          </a:bodyPr>
          <a:lstStyle/>
          <a:p>
            <a:r>
              <a:rPr lang="en-US" dirty="0" err="1"/>
              <a:t>Tranziție</a:t>
            </a:r>
            <a:r>
              <a:rPr lang="en-US" dirty="0"/>
              <a:t> </a:t>
            </a:r>
            <a:r>
              <a:rPr lang="en-US" dirty="0" err="1"/>
              <a:t>spre</a:t>
            </a:r>
            <a:r>
              <a:rPr lang="en-US" dirty="0"/>
              <a:t> </a:t>
            </a:r>
            <a:r>
              <a:rPr lang="en-US" dirty="0" err="1"/>
              <a:t>centrele</a:t>
            </a:r>
            <a:r>
              <a:rPr lang="en-US" dirty="0"/>
              <a:t> de </a:t>
            </a:r>
            <a:r>
              <a:rPr lang="en-US" dirty="0" err="1"/>
              <a:t>interes</a:t>
            </a:r>
            <a:endParaRPr lang="en-US" dirty="0"/>
          </a:p>
        </p:txBody>
      </p:sp>
      <p:sp>
        <p:nvSpPr>
          <p:cNvPr id="3" name="Text Placeholder 2">
            <a:extLst>
              <a:ext uri="{FF2B5EF4-FFF2-40B4-BE49-F238E27FC236}">
                <a16:creationId xmlns="" xmlns:a16="http://schemas.microsoft.com/office/drawing/2014/main" id="{102F682B-49CB-4155-8539-39464E5BAFC8}"/>
              </a:ext>
            </a:extLst>
          </p:cNvPr>
          <p:cNvSpPr>
            <a:spLocks noGrp="1"/>
          </p:cNvSpPr>
          <p:nvPr>
            <p:ph type="body" idx="1"/>
          </p:nvPr>
        </p:nvSpPr>
        <p:spPr/>
        <p:txBody>
          <a:bodyPr>
            <a:normAutofit fontScale="77500" lnSpcReduction="20000"/>
          </a:bodyPr>
          <a:lstStyle/>
          <a:p>
            <a:pPr marL="0" marR="0">
              <a:lnSpc>
                <a:spcPct val="115000"/>
              </a:lnSpc>
              <a:spcBef>
                <a:spcPts val="0"/>
              </a:spcBef>
              <a:spcAft>
                <a:spcPts val="1000"/>
              </a:spcAft>
            </a:pPr>
            <a:r>
              <a:rPr lang="en-GB" sz="1800" b="1" dirty="0">
                <a:effectLst/>
                <a:latin typeface="Times New Roman" panose="02020603050405020304" pitchFamily="18" charset="0"/>
                <a:ea typeface="Times New Roman" panose="02020603050405020304" pitchFamily="18" charset="0"/>
                <a:cs typeface="Times New Roman" panose="02020603050405020304" pitchFamily="18" charset="0"/>
              </a:rPr>
              <a:t>Sunt un dinosaur:</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457200">
              <a:lnSpc>
                <a:spcPct val="115000"/>
              </a:lnSpc>
              <a:spcBef>
                <a:spcPts val="0"/>
              </a:spcBef>
              <a:spcAft>
                <a:spcPts val="10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Eu sunt un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dinozaur</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457200">
              <a:lnSpc>
                <a:spcPct val="115000"/>
              </a:lnSpc>
              <a:spcBef>
                <a:spcPts val="0"/>
              </a:spcBef>
              <a:spcAft>
                <a:spcPts val="1000"/>
              </a:spcAft>
            </a:pP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Îmi</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place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să</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cant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și</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să</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mă</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distrez</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457200">
              <a:lnSpc>
                <a:spcPct val="115000"/>
              </a:lnSpc>
              <a:spcBef>
                <a:spcPts val="0"/>
              </a:spcBef>
              <a:spcAft>
                <a:spcPts val="10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Eu sunt un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dinozaur</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457200">
              <a:lnSpc>
                <a:spcPct val="115000"/>
              </a:lnSpc>
              <a:spcBef>
                <a:spcPts val="0"/>
              </a:spcBef>
              <a:spcAft>
                <a:spcPts val="10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Bat din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palme</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batai</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din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palme</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457200">
              <a:lnSpc>
                <a:spcPct val="115000"/>
              </a:lnSpc>
              <a:spcBef>
                <a:spcPts val="0"/>
              </a:spcBef>
              <a:spcAft>
                <a:spcPts val="10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Eu sunt un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dinozaur</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457200">
              <a:lnSpc>
                <a:spcPct val="115000"/>
              </a:lnSpc>
              <a:spcBef>
                <a:spcPts val="0"/>
              </a:spcBef>
              <a:spcAft>
                <a:spcPts val="1000"/>
              </a:spcAft>
            </a:pP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Îmi</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place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să</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cant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și</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să</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mă</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distrez</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457200">
              <a:lnSpc>
                <a:spcPct val="115000"/>
              </a:lnSpc>
              <a:spcBef>
                <a:spcPts val="0"/>
              </a:spcBef>
              <a:spcAft>
                <a:spcPts val="10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Eu sun un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dinozaur</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457200">
              <a:lnSpc>
                <a:spcPct val="115000"/>
              </a:lnSpc>
              <a:spcBef>
                <a:spcPts val="0"/>
              </a:spcBef>
              <a:spcAft>
                <a:spcPts val="10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Bat din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palme</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batai</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din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palme</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tropăi</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tare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bataie</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din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picioare</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Text Placeholder 3">
            <a:extLst>
              <a:ext uri="{FF2B5EF4-FFF2-40B4-BE49-F238E27FC236}">
                <a16:creationId xmlns="" xmlns:a16="http://schemas.microsoft.com/office/drawing/2014/main" id="{10287B41-142C-4D4D-8AF2-30E7640F787A}"/>
              </a:ext>
            </a:extLst>
          </p:cNvPr>
          <p:cNvSpPr>
            <a:spLocks noGrp="1"/>
          </p:cNvSpPr>
          <p:nvPr>
            <p:ph type="body" idx="2"/>
          </p:nvPr>
        </p:nvSpPr>
        <p:spPr/>
        <p:txBody>
          <a:bodyPr/>
          <a:lstStyle/>
          <a:p>
            <a:endParaRPr lang="en-US" dirty="0"/>
          </a:p>
        </p:txBody>
      </p:sp>
      <p:pic>
        <p:nvPicPr>
          <p:cNvPr id="6" name="Picture 5">
            <a:extLst>
              <a:ext uri="{FF2B5EF4-FFF2-40B4-BE49-F238E27FC236}">
                <a16:creationId xmlns="" xmlns:a16="http://schemas.microsoft.com/office/drawing/2014/main" id="{0902F9EE-E975-4D2F-9C83-80CA64B06917}"/>
              </a:ext>
            </a:extLst>
          </p:cNvPr>
          <p:cNvPicPr>
            <a:picLocks noChangeAspect="1"/>
          </p:cNvPicPr>
          <p:nvPr/>
        </p:nvPicPr>
        <p:blipFill>
          <a:blip r:embed="rId2"/>
          <a:stretch>
            <a:fillRect/>
          </a:stretch>
        </p:blipFill>
        <p:spPr>
          <a:xfrm>
            <a:off x="5350669" y="201038"/>
            <a:ext cx="3373078" cy="4497437"/>
          </a:xfrm>
          <a:prstGeom prst="rect">
            <a:avLst/>
          </a:prstGeom>
        </p:spPr>
      </p:pic>
    </p:spTree>
    <p:extLst>
      <p:ext uri="{BB962C8B-B14F-4D97-AF65-F5344CB8AC3E}">
        <p14:creationId xmlns:p14="http://schemas.microsoft.com/office/powerpoint/2010/main" val="1429039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115"/>
        <p:cNvGrpSpPr/>
        <p:nvPr/>
      </p:nvGrpSpPr>
      <p:grpSpPr>
        <a:xfrm>
          <a:off x="0" y="0"/>
          <a:ext cx="0" cy="0"/>
          <a:chOff x="0" y="0"/>
          <a:chExt cx="0" cy="0"/>
        </a:xfrm>
      </p:grpSpPr>
      <p:sp>
        <p:nvSpPr>
          <p:cNvPr id="116" name="Google Shape;116;p22"/>
          <p:cNvSpPr txBox="1">
            <a:spLocks noGrp="1"/>
          </p:cNvSpPr>
          <p:nvPr>
            <p:ph type="title"/>
          </p:nvPr>
        </p:nvSpPr>
        <p:spPr>
          <a:xfrm>
            <a:off x="552175" y="217925"/>
            <a:ext cx="36561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US" sz="2220" b="1" dirty="0">
                <a:latin typeface="Comic Sans MS"/>
                <a:ea typeface="Comic Sans MS"/>
                <a:cs typeface="Comic Sans MS"/>
                <a:sym typeface="Comic Sans MS"/>
              </a:rPr>
              <a:t>CENTRUL -ARTĂ</a:t>
            </a:r>
            <a:endParaRPr sz="2220" b="1" dirty="0">
              <a:latin typeface="Comic Sans MS"/>
              <a:ea typeface="Comic Sans MS"/>
              <a:cs typeface="Comic Sans MS"/>
              <a:sym typeface="Comic Sans MS"/>
            </a:endParaRPr>
          </a:p>
        </p:txBody>
      </p:sp>
      <p:sp>
        <p:nvSpPr>
          <p:cNvPr id="117" name="Google Shape;117;p22"/>
          <p:cNvSpPr txBox="1">
            <a:spLocks noGrp="1"/>
          </p:cNvSpPr>
          <p:nvPr>
            <p:ph type="body" idx="1"/>
          </p:nvPr>
        </p:nvSpPr>
        <p:spPr>
          <a:xfrm>
            <a:off x="311700" y="697525"/>
            <a:ext cx="4003500" cy="3947400"/>
          </a:xfrm>
          <a:prstGeom prst="rect">
            <a:avLst/>
          </a:prstGeom>
        </p:spPr>
        <p:txBody>
          <a:bodyPr spcFirstLastPara="1" wrap="square" lIns="91425" tIns="91425" rIns="91425" bIns="91425" anchor="t" anchorCtr="0">
            <a:normAutofit/>
          </a:bodyPr>
          <a:lstStyle/>
          <a:p>
            <a:pPr indent="-336550" algn="just">
              <a:buClr>
                <a:schemeClr val="dk1"/>
              </a:buClr>
              <a:buSzPct val="100000"/>
              <a:buFont typeface="Times New Roman"/>
              <a:buChar char="●"/>
            </a:pPr>
            <a:r>
              <a:rPr lang="en-US" dirty="0">
                <a:solidFill>
                  <a:schemeClr val="dk1"/>
                </a:solidFill>
                <a:latin typeface="Times New Roman"/>
                <a:ea typeface="Times New Roman" panose="02020603050405020304" pitchFamily="18" charset="0"/>
                <a:cs typeface="Times New Roman"/>
                <a:sym typeface="Times New Roman"/>
              </a:rPr>
              <a:t>SARCINA DE LUCRU: </a:t>
            </a:r>
            <a:r>
              <a:rPr lang="en-US" dirty="0" err="1">
                <a:solidFill>
                  <a:schemeClr val="dk1"/>
                </a:solidFill>
                <a:latin typeface="Times New Roman"/>
                <a:ea typeface="Times New Roman" panose="02020603050405020304" pitchFamily="18" charset="0"/>
                <a:cs typeface="Times New Roman"/>
                <a:sym typeface="Times New Roman"/>
              </a:rPr>
              <a:t>Ia-ți</a:t>
            </a:r>
            <a:r>
              <a:rPr lang="en-US" dirty="0">
                <a:solidFill>
                  <a:schemeClr val="dk1"/>
                </a:solidFill>
                <a:latin typeface="Times New Roman"/>
                <a:ea typeface="Times New Roman" panose="02020603050405020304" pitchFamily="18" charset="0"/>
                <a:cs typeface="Times New Roman"/>
                <a:sym typeface="Times New Roman"/>
              </a:rPr>
              <a:t> </a:t>
            </a:r>
            <a:r>
              <a:rPr lang="en-US" dirty="0" err="1">
                <a:solidFill>
                  <a:schemeClr val="dk1"/>
                </a:solidFill>
                <a:latin typeface="Times New Roman"/>
                <a:ea typeface="Times New Roman" panose="02020603050405020304" pitchFamily="18" charset="0"/>
                <a:cs typeface="Times New Roman"/>
                <a:sym typeface="Times New Roman"/>
              </a:rPr>
              <a:t>șoseta</a:t>
            </a:r>
            <a:r>
              <a:rPr lang="en-US" dirty="0">
                <a:solidFill>
                  <a:schemeClr val="dk1"/>
                </a:solidFill>
                <a:latin typeface="Times New Roman"/>
                <a:ea typeface="Times New Roman" panose="02020603050405020304" pitchFamily="18" charset="0"/>
                <a:cs typeface="Times New Roman"/>
                <a:sym typeface="Times New Roman"/>
              </a:rPr>
              <a:t> cu </a:t>
            </a:r>
            <a:r>
              <a:rPr lang="en-US" dirty="0" err="1">
                <a:solidFill>
                  <a:schemeClr val="dk1"/>
                </a:solidFill>
                <a:latin typeface="Times New Roman"/>
                <a:ea typeface="Times New Roman" panose="02020603050405020304" pitchFamily="18" charset="0"/>
                <a:cs typeface="Times New Roman"/>
                <a:sym typeface="Times New Roman"/>
              </a:rPr>
              <a:t>urme</a:t>
            </a:r>
            <a:r>
              <a:rPr lang="en-US" dirty="0">
                <a:solidFill>
                  <a:schemeClr val="dk1"/>
                </a:solidFill>
                <a:latin typeface="Times New Roman"/>
                <a:ea typeface="Times New Roman" panose="02020603050405020304" pitchFamily="18" charset="0"/>
                <a:cs typeface="Times New Roman"/>
                <a:sym typeface="Times New Roman"/>
              </a:rPr>
              <a:t> de </a:t>
            </a:r>
            <a:r>
              <a:rPr lang="en-US" dirty="0" err="1">
                <a:solidFill>
                  <a:schemeClr val="dk1"/>
                </a:solidFill>
                <a:latin typeface="Times New Roman"/>
                <a:ea typeface="Times New Roman" panose="02020603050405020304" pitchFamily="18" charset="0"/>
                <a:cs typeface="Times New Roman"/>
                <a:sym typeface="Times New Roman"/>
              </a:rPr>
              <a:t>dinozaur</a:t>
            </a:r>
            <a:r>
              <a:rPr lang="en-US" dirty="0">
                <a:solidFill>
                  <a:schemeClr val="dk1"/>
                </a:solidFill>
                <a:latin typeface="Times New Roman"/>
                <a:ea typeface="Times New Roman" panose="02020603050405020304" pitchFamily="18" charset="0"/>
                <a:cs typeface="Times New Roman"/>
                <a:sym typeface="Times New Roman"/>
              </a:rPr>
              <a:t> </a:t>
            </a:r>
            <a:r>
              <a:rPr lang="en-US" dirty="0" err="1">
                <a:solidFill>
                  <a:schemeClr val="dk1"/>
                </a:solidFill>
                <a:latin typeface="Times New Roman"/>
                <a:ea typeface="Times New Roman" panose="02020603050405020304" pitchFamily="18" charset="0"/>
                <a:cs typeface="Times New Roman"/>
                <a:sym typeface="Times New Roman"/>
              </a:rPr>
              <a:t>în</a:t>
            </a:r>
            <a:r>
              <a:rPr lang="en-US" dirty="0">
                <a:solidFill>
                  <a:schemeClr val="dk1"/>
                </a:solidFill>
                <a:latin typeface="Times New Roman"/>
                <a:ea typeface="Times New Roman" panose="02020603050405020304" pitchFamily="18" charset="0"/>
                <a:cs typeface="Times New Roman"/>
                <a:sym typeface="Times New Roman"/>
              </a:rPr>
              <a:t> </a:t>
            </a:r>
            <a:r>
              <a:rPr lang="en-US" dirty="0" err="1">
                <a:solidFill>
                  <a:schemeClr val="dk1"/>
                </a:solidFill>
                <a:latin typeface="Times New Roman"/>
                <a:ea typeface="Times New Roman" panose="02020603050405020304" pitchFamily="18" charset="0"/>
                <a:cs typeface="Times New Roman"/>
                <a:sym typeface="Times New Roman"/>
              </a:rPr>
              <a:t>picioare</a:t>
            </a:r>
            <a:r>
              <a:rPr lang="en-US" dirty="0">
                <a:solidFill>
                  <a:schemeClr val="dk1"/>
                </a:solidFill>
                <a:latin typeface="Times New Roman"/>
                <a:ea typeface="Times New Roman" panose="02020603050405020304" pitchFamily="18" charset="0"/>
                <a:cs typeface="Times New Roman"/>
                <a:sym typeface="Times New Roman"/>
              </a:rPr>
              <a:t> </a:t>
            </a:r>
            <a:r>
              <a:rPr lang="en-US" dirty="0" err="1">
                <a:solidFill>
                  <a:schemeClr val="dk1"/>
                </a:solidFill>
                <a:latin typeface="Times New Roman"/>
                <a:ea typeface="Times New Roman" panose="02020603050405020304" pitchFamily="18" charset="0"/>
                <a:cs typeface="Times New Roman"/>
                <a:sym typeface="Times New Roman"/>
              </a:rPr>
              <a:t>și</a:t>
            </a:r>
            <a:r>
              <a:rPr lang="en-US" dirty="0">
                <a:solidFill>
                  <a:schemeClr val="dk1"/>
                </a:solidFill>
                <a:latin typeface="Times New Roman"/>
                <a:ea typeface="Times New Roman" panose="02020603050405020304" pitchFamily="18" charset="0"/>
                <a:cs typeface="Times New Roman"/>
                <a:sym typeface="Times New Roman"/>
              </a:rPr>
              <a:t> </a:t>
            </a:r>
            <a:r>
              <a:rPr lang="en-US" dirty="0" err="1">
                <a:solidFill>
                  <a:schemeClr val="dk1"/>
                </a:solidFill>
                <a:latin typeface="Times New Roman"/>
                <a:ea typeface="Times New Roman" panose="02020603050405020304" pitchFamily="18" charset="0"/>
                <a:cs typeface="Times New Roman"/>
                <a:sym typeface="Times New Roman"/>
              </a:rPr>
              <a:t>mergi</a:t>
            </a:r>
            <a:r>
              <a:rPr lang="en-US" dirty="0">
                <a:solidFill>
                  <a:schemeClr val="dk1"/>
                </a:solidFill>
                <a:latin typeface="Times New Roman"/>
                <a:ea typeface="Times New Roman" panose="02020603050405020304" pitchFamily="18" charset="0"/>
                <a:cs typeface="Times New Roman"/>
                <a:sym typeface="Times New Roman"/>
              </a:rPr>
              <a:t> cu </a:t>
            </a:r>
            <a:r>
              <a:rPr lang="en-US" dirty="0" err="1">
                <a:solidFill>
                  <a:schemeClr val="dk1"/>
                </a:solidFill>
                <a:latin typeface="Times New Roman"/>
                <a:ea typeface="Times New Roman" panose="02020603050405020304" pitchFamily="18" charset="0"/>
                <a:cs typeface="Times New Roman"/>
                <a:sym typeface="Times New Roman"/>
              </a:rPr>
              <a:t>el</a:t>
            </a:r>
            <a:r>
              <a:rPr lang="en-US" dirty="0">
                <a:solidFill>
                  <a:schemeClr val="dk1"/>
                </a:solidFill>
                <a:latin typeface="Times New Roman"/>
                <a:ea typeface="Times New Roman" panose="02020603050405020304" pitchFamily="18" charset="0"/>
                <a:cs typeface="Times New Roman"/>
                <a:sym typeface="Times New Roman"/>
              </a:rPr>
              <a:t> pe </a:t>
            </a:r>
            <a:r>
              <a:rPr lang="en-US" dirty="0" err="1">
                <a:solidFill>
                  <a:schemeClr val="dk1"/>
                </a:solidFill>
                <a:latin typeface="Times New Roman"/>
                <a:ea typeface="Times New Roman" panose="02020603050405020304" pitchFamily="18" charset="0"/>
                <a:cs typeface="Times New Roman"/>
                <a:sym typeface="Times New Roman"/>
              </a:rPr>
              <a:t>covor</a:t>
            </a:r>
            <a:r>
              <a:rPr lang="en-US" dirty="0">
                <a:solidFill>
                  <a:schemeClr val="dk1"/>
                </a:solidFill>
                <a:latin typeface="Times New Roman"/>
                <a:ea typeface="Times New Roman" panose="02020603050405020304" pitchFamily="18" charset="0"/>
                <a:cs typeface="Times New Roman"/>
                <a:sym typeface="Times New Roman"/>
              </a:rPr>
              <a:t> ( </a:t>
            </a:r>
            <a:r>
              <a:rPr lang="en-US" dirty="0" err="1">
                <a:solidFill>
                  <a:schemeClr val="dk1"/>
                </a:solidFill>
                <a:latin typeface="Times New Roman"/>
                <a:ea typeface="Times New Roman" panose="02020603050405020304" pitchFamily="18" charset="0"/>
                <a:cs typeface="Times New Roman"/>
                <a:sym typeface="Times New Roman"/>
              </a:rPr>
              <a:t>suprafața</a:t>
            </a:r>
            <a:r>
              <a:rPr lang="en-US" dirty="0">
                <a:solidFill>
                  <a:schemeClr val="dk1"/>
                </a:solidFill>
                <a:latin typeface="Times New Roman"/>
                <a:ea typeface="Times New Roman" panose="02020603050405020304" pitchFamily="18" charset="0"/>
                <a:cs typeface="Times New Roman"/>
                <a:sym typeface="Times New Roman"/>
              </a:rPr>
              <a:t> </a:t>
            </a:r>
            <a:r>
              <a:rPr lang="en-US" dirty="0" err="1">
                <a:solidFill>
                  <a:schemeClr val="dk1"/>
                </a:solidFill>
                <a:latin typeface="Times New Roman"/>
                <a:ea typeface="Times New Roman" panose="02020603050405020304" pitchFamily="18" charset="0"/>
                <a:cs typeface="Times New Roman"/>
                <a:sym typeface="Times New Roman"/>
              </a:rPr>
              <a:t>hârtiei</a:t>
            </a:r>
            <a:r>
              <a:rPr lang="en-US" dirty="0">
                <a:solidFill>
                  <a:schemeClr val="dk1"/>
                </a:solidFill>
                <a:latin typeface="Times New Roman"/>
                <a:ea typeface="Times New Roman" panose="02020603050405020304" pitchFamily="18" charset="0"/>
                <a:cs typeface="Times New Roman"/>
                <a:sym typeface="Times New Roman"/>
              </a:rPr>
              <a:t>)!”</a:t>
            </a:r>
            <a:r>
              <a:rPr lang="ro" dirty="0">
                <a:solidFill>
                  <a:schemeClr val="dk1"/>
                </a:solidFill>
                <a:latin typeface="Times New Roman"/>
                <a:ea typeface="Times New Roman"/>
                <a:cs typeface="Times New Roman"/>
                <a:sym typeface="Times New Roman"/>
              </a:rPr>
              <a:t>.</a:t>
            </a:r>
            <a:endParaRPr dirty="0"/>
          </a:p>
          <a:p>
            <a:pPr marL="0" lvl="0" indent="0" algn="l" rtl="0">
              <a:spcBef>
                <a:spcPts val="1200"/>
              </a:spcBef>
              <a:spcAft>
                <a:spcPts val="0"/>
              </a:spcAft>
              <a:buNone/>
            </a:pPr>
            <a:endParaRPr sz="4657" dirty="0">
              <a:solidFill>
                <a:srgbClr val="050505"/>
              </a:solidFill>
              <a:highlight>
                <a:srgbClr val="FFFFFF"/>
              </a:highlight>
            </a:endParaRPr>
          </a:p>
          <a:p>
            <a:pPr marL="0" lvl="0" indent="0" algn="l" rtl="0">
              <a:spcBef>
                <a:spcPts val="1200"/>
              </a:spcBef>
              <a:spcAft>
                <a:spcPts val="0"/>
              </a:spcAft>
              <a:buNone/>
            </a:pPr>
            <a:endParaRPr sz="4657" dirty="0">
              <a:solidFill>
                <a:srgbClr val="050505"/>
              </a:solidFill>
              <a:highlight>
                <a:srgbClr val="FFFFFF"/>
              </a:highlight>
            </a:endParaRPr>
          </a:p>
          <a:p>
            <a:pPr marL="0" lvl="0" indent="0" algn="l" rtl="0">
              <a:spcBef>
                <a:spcPts val="1200"/>
              </a:spcBef>
              <a:spcAft>
                <a:spcPts val="0"/>
              </a:spcAft>
              <a:buClr>
                <a:schemeClr val="dk1"/>
              </a:buClr>
              <a:buSzPts val="275"/>
              <a:buFont typeface="Arial"/>
              <a:buNone/>
            </a:pPr>
            <a:endParaRPr sz="4657" dirty="0">
              <a:solidFill>
                <a:srgbClr val="050505"/>
              </a:solidFill>
              <a:highlight>
                <a:srgbClr val="FFFFFF"/>
              </a:highlight>
            </a:endParaRPr>
          </a:p>
          <a:p>
            <a:pPr marL="0" lvl="0" indent="0" algn="l" rtl="0">
              <a:spcBef>
                <a:spcPts val="1200"/>
              </a:spcBef>
              <a:spcAft>
                <a:spcPts val="1200"/>
              </a:spcAft>
              <a:buNone/>
            </a:pPr>
            <a:endParaRPr dirty="0"/>
          </a:p>
        </p:txBody>
      </p:sp>
      <p:pic>
        <p:nvPicPr>
          <p:cNvPr id="3" name="Picture 2">
            <a:extLst>
              <a:ext uri="{FF2B5EF4-FFF2-40B4-BE49-F238E27FC236}">
                <a16:creationId xmlns="" xmlns:a16="http://schemas.microsoft.com/office/drawing/2014/main" id="{68C627A5-5970-4283-84C8-88595E43BD50}"/>
              </a:ext>
            </a:extLst>
          </p:cNvPr>
          <p:cNvPicPr>
            <a:picLocks noChangeAspect="1"/>
          </p:cNvPicPr>
          <p:nvPr/>
        </p:nvPicPr>
        <p:blipFill>
          <a:blip r:embed="rId3"/>
          <a:stretch>
            <a:fillRect/>
          </a:stretch>
        </p:blipFill>
        <p:spPr>
          <a:xfrm>
            <a:off x="5057775" y="-1"/>
            <a:ext cx="3857625" cy="5143500"/>
          </a:xfrm>
          <a:prstGeom prst="rect">
            <a:avLst/>
          </a:prstGeom>
        </p:spPr>
      </p:pic>
      <p:pic>
        <p:nvPicPr>
          <p:cNvPr id="5" name="Picture 4">
            <a:extLst>
              <a:ext uri="{FF2B5EF4-FFF2-40B4-BE49-F238E27FC236}">
                <a16:creationId xmlns="" xmlns:a16="http://schemas.microsoft.com/office/drawing/2014/main" id="{900BEFC6-D4CD-4AA6-9644-67D98119E1E5}"/>
              </a:ext>
            </a:extLst>
          </p:cNvPr>
          <p:cNvPicPr>
            <a:picLocks noChangeAspect="1"/>
          </p:cNvPicPr>
          <p:nvPr/>
        </p:nvPicPr>
        <p:blipFill>
          <a:blip r:embed="rId4"/>
          <a:stretch>
            <a:fillRect/>
          </a:stretch>
        </p:blipFill>
        <p:spPr>
          <a:xfrm>
            <a:off x="2643188" y="2021678"/>
            <a:ext cx="2341366" cy="3121821"/>
          </a:xfrm>
          <a:prstGeom prst="rect">
            <a:avLst/>
          </a:prstGeom>
        </p:spPr>
      </p:pic>
      <p:pic>
        <p:nvPicPr>
          <p:cNvPr id="7" name="Picture 6">
            <a:extLst>
              <a:ext uri="{FF2B5EF4-FFF2-40B4-BE49-F238E27FC236}">
                <a16:creationId xmlns="" xmlns:a16="http://schemas.microsoft.com/office/drawing/2014/main" id="{AB769018-61A5-4C22-B11E-F7D1401FBA14}"/>
              </a:ext>
            </a:extLst>
          </p:cNvPr>
          <p:cNvPicPr>
            <a:picLocks noChangeAspect="1"/>
          </p:cNvPicPr>
          <p:nvPr/>
        </p:nvPicPr>
        <p:blipFill>
          <a:blip r:embed="rId5"/>
          <a:stretch>
            <a:fillRect/>
          </a:stretch>
        </p:blipFill>
        <p:spPr>
          <a:xfrm>
            <a:off x="185737" y="2021679"/>
            <a:ext cx="2271713" cy="302895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129"/>
        <p:cNvGrpSpPr/>
        <p:nvPr/>
      </p:nvGrpSpPr>
      <p:grpSpPr>
        <a:xfrm>
          <a:off x="0" y="0"/>
          <a:ext cx="0" cy="0"/>
          <a:chOff x="0" y="0"/>
          <a:chExt cx="0" cy="0"/>
        </a:xfrm>
      </p:grpSpPr>
      <p:sp>
        <p:nvSpPr>
          <p:cNvPr id="130" name="Google Shape;130;p24"/>
          <p:cNvSpPr txBox="1">
            <a:spLocks noGrp="1"/>
          </p:cNvSpPr>
          <p:nvPr>
            <p:ph type="body" idx="1"/>
          </p:nvPr>
        </p:nvSpPr>
        <p:spPr>
          <a:xfrm>
            <a:off x="231525" y="289368"/>
            <a:ext cx="8520600" cy="2187600"/>
          </a:xfrm>
          <a:prstGeom prst="rect">
            <a:avLst/>
          </a:prstGeom>
        </p:spPr>
        <p:txBody>
          <a:bodyPr spcFirstLastPara="1" wrap="square" lIns="91425" tIns="91425" rIns="91425" bIns="91425" anchor="t" anchorCtr="0">
            <a:normAutofit/>
          </a:bodyPr>
          <a:lstStyle/>
          <a:p>
            <a:pPr marL="0" lvl="0" indent="457200" algn="just" rtl="0">
              <a:spcBef>
                <a:spcPts val="0"/>
              </a:spcBef>
              <a:spcAft>
                <a:spcPts val="0"/>
              </a:spcAft>
              <a:buNone/>
            </a:pPr>
            <a:endParaRPr dirty="0">
              <a:solidFill>
                <a:schemeClr val="dk1"/>
              </a:solidFill>
              <a:latin typeface="Times New Roman"/>
              <a:ea typeface="Times New Roman"/>
              <a:cs typeface="Times New Roman"/>
              <a:sym typeface="Times New Roman"/>
            </a:endParaRPr>
          </a:p>
          <a:p>
            <a:pPr marL="0" lvl="0" indent="457200" algn="just" rtl="0">
              <a:spcBef>
                <a:spcPts val="0"/>
              </a:spcBef>
              <a:spcAft>
                <a:spcPts val="0"/>
              </a:spcAft>
              <a:buNone/>
            </a:pPr>
            <a:endParaRPr dirty="0">
              <a:solidFill>
                <a:schemeClr val="dk1"/>
              </a:solidFill>
              <a:latin typeface="Times New Roman"/>
              <a:ea typeface="Times New Roman"/>
              <a:cs typeface="Times New Roman"/>
              <a:sym typeface="Times New Roman"/>
            </a:endParaRPr>
          </a:p>
        </p:txBody>
      </p:sp>
      <p:pic>
        <p:nvPicPr>
          <p:cNvPr id="3" name="Picture 2">
            <a:extLst>
              <a:ext uri="{FF2B5EF4-FFF2-40B4-BE49-F238E27FC236}">
                <a16:creationId xmlns="" xmlns:a16="http://schemas.microsoft.com/office/drawing/2014/main" id="{C13B4C26-D59F-4A98-82BE-E7F970BBF6CC}"/>
              </a:ext>
            </a:extLst>
          </p:cNvPr>
          <p:cNvPicPr>
            <a:picLocks noChangeAspect="1"/>
          </p:cNvPicPr>
          <p:nvPr/>
        </p:nvPicPr>
        <p:blipFill>
          <a:blip r:embed="rId3"/>
          <a:stretch>
            <a:fillRect/>
          </a:stretch>
        </p:blipFill>
        <p:spPr>
          <a:xfrm>
            <a:off x="552993" y="354317"/>
            <a:ext cx="3482195" cy="4717746"/>
          </a:xfrm>
          <a:prstGeom prst="rect">
            <a:avLst/>
          </a:prstGeom>
        </p:spPr>
      </p:pic>
      <p:pic>
        <p:nvPicPr>
          <p:cNvPr id="5" name="Picture 4">
            <a:extLst>
              <a:ext uri="{FF2B5EF4-FFF2-40B4-BE49-F238E27FC236}">
                <a16:creationId xmlns="" xmlns:a16="http://schemas.microsoft.com/office/drawing/2014/main" id="{3D55D5EB-621A-4787-BB94-9223507891E1}"/>
              </a:ext>
            </a:extLst>
          </p:cNvPr>
          <p:cNvPicPr>
            <a:picLocks noChangeAspect="1"/>
          </p:cNvPicPr>
          <p:nvPr/>
        </p:nvPicPr>
        <p:blipFill>
          <a:blip r:embed="rId4"/>
          <a:stretch>
            <a:fillRect/>
          </a:stretch>
        </p:blipFill>
        <p:spPr>
          <a:xfrm>
            <a:off x="5108812" y="142874"/>
            <a:ext cx="3643313" cy="485775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4"/>
          <p:cNvSpPr txBox="1">
            <a:spLocks noGrp="1"/>
          </p:cNvSpPr>
          <p:nvPr>
            <p:ph type="body" idx="1"/>
          </p:nvPr>
        </p:nvSpPr>
        <p:spPr>
          <a:xfrm>
            <a:off x="231524" y="100014"/>
            <a:ext cx="8769601" cy="1171574"/>
          </a:xfrm>
          <a:prstGeom prst="rect">
            <a:avLst/>
          </a:prstGeom>
        </p:spPr>
        <p:txBody>
          <a:bodyPr spcFirstLastPara="1" wrap="square" lIns="91425" tIns="91425" rIns="91425" bIns="91425" anchor="t" anchorCtr="0">
            <a:normAutofit/>
          </a:bodyPr>
          <a:lstStyle/>
          <a:p>
            <a:pPr marL="0" lvl="0" indent="457200" algn="ctr" rtl="0">
              <a:spcBef>
                <a:spcPts val="0"/>
              </a:spcBef>
              <a:spcAft>
                <a:spcPts val="0"/>
              </a:spcAft>
              <a:buNone/>
            </a:pPr>
            <a:r>
              <a:rPr lang="en-US" dirty="0">
                <a:solidFill>
                  <a:schemeClr val="dk1"/>
                </a:solidFill>
                <a:latin typeface="Times New Roman"/>
                <a:ea typeface="Times New Roman"/>
                <a:cs typeface="Times New Roman"/>
                <a:sym typeface="Times New Roman"/>
              </a:rPr>
              <a:t>CENTRUL - JOC DE MASĂ</a:t>
            </a:r>
          </a:p>
          <a:p>
            <a:pPr marL="0" lvl="0" indent="457200" rtl="0">
              <a:spcBef>
                <a:spcPts val="0"/>
              </a:spcBef>
              <a:spcAft>
                <a:spcPts val="0"/>
              </a:spcAft>
              <a:buNone/>
            </a:pPr>
            <a:r>
              <a:rPr lang="en-US" dirty="0">
                <a:solidFill>
                  <a:schemeClr val="dk1"/>
                </a:solidFill>
                <a:latin typeface="Times New Roman"/>
                <a:ea typeface="Times New Roman"/>
                <a:cs typeface="Times New Roman"/>
                <a:sym typeface="Times New Roman"/>
              </a:rPr>
              <a:t>SARCINA DE LUCRU: </a:t>
            </a:r>
            <a:r>
              <a:rPr lang="en-US" dirty="0" err="1">
                <a:solidFill>
                  <a:schemeClr val="dk1"/>
                </a:solidFill>
                <a:latin typeface="Times New Roman"/>
                <a:ea typeface="Times New Roman"/>
                <a:cs typeface="Times New Roman"/>
                <a:sym typeface="Times New Roman"/>
              </a:rPr>
              <a:t>Caută</a:t>
            </a:r>
            <a:r>
              <a:rPr lang="en-US" dirty="0">
                <a:solidFill>
                  <a:schemeClr val="dk1"/>
                </a:solidFill>
                <a:latin typeface="Times New Roman"/>
                <a:ea typeface="Times New Roman"/>
                <a:cs typeface="Times New Roman"/>
                <a:sym typeface="Times New Roman"/>
              </a:rPr>
              <a:t> </a:t>
            </a:r>
            <a:r>
              <a:rPr lang="en-US" dirty="0" err="1">
                <a:solidFill>
                  <a:schemeClr val="dk1"/>
                </a:solidFill>
                <a:latin typeface="Times New Roman"/>
                <a:ea typeface="Times New Roman"/>
                <a:cs typeface="Times New Roman"/>
                <a:sym typeface="Times New Roman"/>
              </a:rPr>
              <a:t>imaginile</a:t>
            </a:r>
            <a:r>
              <a:rPr lang="en-US" dirty="0">
                <a:solidFill>
                  <a:schemeClr val="dk1"/>
                </a:solidFill>
                <a:latin typeface="Times New Roman"/>
                <a:ea typeface="Times New Roman"/>
                <a:cs typeface="Times New Roman"/>
                <a:sym typeface="Times New Roman"/>
              </a:rPr>
              <a:t> </a:t>
            </a:r>
            <a:r>
              <a:rPr lang="en-US" dirty="0" err="1">
                <a:solidFill>
                  <a:schemeClr val="dk1"/>
                </a:solidFill>
                <a:latin typeface="Times New Roman"/>
                <a:ea typeface="Times New Roman"/>
                <a:cs typeface="Times New Roman"/>
                <a:sym typeface="Times New Roman"/>
              </a:rPr>
              <a:t>dinozaurilor</a:t>
            </a:r>
            <a:r>
              <a:rPr lang="en-US" dirty="0">
                <a:solidFill>
                  <a:schemeClr val="dk1"/>
                </a:solidFill>
                <a:latin typeface="Times New Roman"/>
                <a:ea typeface="Times New Roman"/>
                <a:cs typeface="Times New Roman"/>
                <a:sym typeface="Times New Roman"/>
              </a:rPr>
              <a:t> </a:t>
            </a:r>
            <a:r>
              <a:rPr lang="en-US" dirty="0" err="1">
                <a:solidFill>
                  <a:schemeClr val="dk1"/>
                </a:solidFill>
                <a:latin typeface="Times New Roman"/>
                <a:ea typeface="Times New Roman"/>
                <a:cs typeface="Times New Roman"/>
                <a:sym typeface="Times New Roman"/>
              </a:rPr>
              <a:t>ascunși</a:t>
            </a:r>
            <a:r>
              <a:rPr lang="en-US" dirty="0">
                <a:solidFill>
                  <a:schemeClr val="dk1"/>
                </a:solidFill>
                <a:latin typeface="Times New Roman"/>
                <a:ea typeface="Times New Roman"/>
                <a:cs typeface="Times New Roman"/>
                <a:sym typeface="Times New Roman"/>
              </a:rPr>
              <a:t> sub lava. </a:t>
            </a:r>
            <a:r>
              <a:rPr lang="en-US" dirty="0" err="1">
                <a:solidFill>
                  <a:schemeClr val="dk1"/>
                </a:solidFill>
                <a:latin typeface="Times New Roman"/>
                <a:ea typeface="Times New Roman"/>
                <a:cs typeface="Times New Roman"/>
                <a:sym typeface="Times New Roman"/>
              </a:rPr>
              <a:t>Încercuiește</a:t>
            </a:r>
            <a:r>
              <a:rPr lang="en-US" dirty="0">
                <a:solidFill>
                  <a:schemeClr val="dk1"/>
                </a:solidFill>
                <a:latin typeface="Times New Roman"/>
                <a:ea typeface="Times New Roman"/>
                <a:cs typeface="Times New Roman"/>
                <a:sym typeface="Times New Roman"/>
              </a:rPr>
              <a:t> pe </a:t>
            </a:r>
            <a:r>
              <a:rPr lang="en-US" dirty="0" err="1">
                <a:solidFill>
                  <a:schemeClr val="dk1"/>
                </a:solidFill>
                <a:latin typeface="Times New Roman"/>
                <a:ea typeface="Times New Roman"/>
                <a:cs typeface="Times New Roman"/>
                <a:sym typeface="Times New Roman"/>
              </a:rPr>
              <a:t>fișă</a:t>
            </a:r>
            <a:r>
              <a:rPr lang="en-US" dirty="0">
                <a:solidFill>
                  <a:schemeClr val="dk1"/>
                </a:solidFill>
                <a:latin typeface="Times New Roman"/>
                <a:ea typeface="Times New Roman"/>
                <a:cs typeface="Times New Roman"/>
                <a:sym typeface="Times New Roman"/>
              </a:rPr>
              <a:t>  </a:t>
            </a:r>
            <a:r>
              <a:rPr lang="en-US" dirty="0" err="1">
                <a:solidFill>
                  <a:schemeClr val="dk1"/>
                </a:solidFill>
                <a:latin typeface="Times New Roman"/>
                <a:ea typeface="Times New Roman"/>
                <a:cs typeface="Times New Roman"/>
                <a:sym typeface="Times New Roman"/>
              </a:rPr>
              <a:t>fiecare</a:t>
            </a:r>
            <a:r>
              <a:rPr lang="en-US" dirty="0">
                <a:solidFill>
                  <a:schemeClr val="dk1"/>
                </a:solidFill>
                <a:latin typeface="Times New Roman"/>
                <a:ea typeface="Times New Roman"/>
                <a:cs typeface="Times New Roman"/>
                <a:sym typeface="Times New Roman"/>
              </a:rPr>
              <a:t> </a:t>
            </a:r>
            <a:r>
              <a:rPr lang="en-US" dirty="0" err="1">
                <a:solidFill>
                  <a:schemeClr val="dk1"/>
                </a:solidFill>
                <a:latin typeface="Times New Roman"/>
                <a:ea typeface="Times New Roman"/>
                <a:cs typeface="Times New Roman"/>
                <a:sym typeface="Times New Roman"/>
              </a:rPr>
              <a:t>dinozaur</a:t>
            </a:r>
            <a:r>
              <a:rPr lang="en-US" dirty="0">
                <a:solidFill>
                  <a:schemeClr val="dk1"/>
                </a:solidFill>
                <a:latin typeface="Times New Roman"/>
                <a:ea typeface="Times New Roman"/>
                <a:cs typeface="Times New Roman"/>
                <a:sym typeface="Times New Roman"/>
              </a:rPr>
              <a:t> </a:t>
            </a:r>
            <a:r>
              <a:rPr lang="en-US" dirty="0" err="1">
                <a:solidFill>
                  <a:schemeClr val="dk1"/>
                </a:solidFill>
                <a:latin typeface="Times New Roman"/>
                <a:ea typeface="Times New Roman"/>
                <a:cs typeface="Times New Roman"/>
                <a:sym typeface="Times New Roman"/>
              </a:rPr>
              <a:t>descoperit</a:t>
            </a:r>
            <a:r>
              <a:rPr lang="en-US" dirty="0">
                <a:solidFill>
                  <a:schemeClr val="dk1"/>
                </a:solidFill>
                <a:latin typeface="Times New Roman"/>
                <a:ea typeface="Times New Roman"/>
                <a:cs typeface="Times New Roman"/>
                <a:sym typeface="Times New Roman"/>
              </a:rPr>
              <a:t>. </a:t>
            </a:r>
          </a:p>
          <a:p>
            <a:pPr marL="0" lvl="0" indent="457200" rtl="0">
              <a:spcBef>
                <a:spcPts val="0"/>
              </a:spcBef>
              <a:spcAft>
                <a:spcPts val="0"/>
              </a:spcAft>
              <a:buNone/>
            </a:pPr>
            <a:endParaRPr dirty="0">
              <a:solidFill>
                <a:schemeClr val="dk1"/>
              </a:solidFill>
              <a:latin typeface="Times New Roman"/>
              <a:ea typeface="Times New Roman"/>
              <a:cs typeface="Times New Roman"/>
              <a:sym typeface="Times New Roman"/>
            </a:endParaRPr>
          </a:p>
          <a:p>
            <a:pPr marL="0" lvl="0" indent="457200" algn="just" rtl="0">
              <a:spcBef>
                <a:spcPts val="0"/>
              </a:spcBef>
              <a:spcAft>
                <a:spcPts val="0"/>
              </a:spcAft>
              <a:buNone/>
            </a:pPr>
            <a:endParaRPr dirty="0">
              <a:solidFill>
                <a:schemeClr val="dk1"/>
              </a:solidFill>
              <a:latin typeface="Times New Roman"/>
              <a:ea typeface="Times New Roman"/>
              <a:cs typeface="Times New Roman"/>
              <a:sym typeface="Times New Roman"/>
            </a:endParaRPr>
          </a:p>
        </p:txBody>
      </p:sp>
      <p:pic>
        <p:nvPicPr>
          <p:cNvPr id="3" name="Picture 2">
            <a:extLst>
              <a:ext uri="{FF2B5EF4-FFF2-40B4-BE49-F238E27FC236}">
                <a16:creationId xmlns="" xmlns:a16="http://schemas.microsoft.com/office/drawing/2014/main" id="{7D3ED105-F94E-47AD-B49B-67494B084E82}"/>
              </a:ext>
            </a:extLst>
          </p:cNvPr>
          <p:cNvPicPr>
            <a:picLocks noChangeAspect="1"/>
          </p:cNvPicPr>
          <p:nvPr/>
        </p:nvPicPr>
        <p:blipFill>
          <a:blip r:embed="rId3"/>
          <a:stretch>
            <a:fillRect/>
          </a:stretch>
        </p:blipFill>
        <p:spPr>
          <a:xfrm>
            <a:off x="642938" y="1357745"/>
            <a:ext cx="2716087" cy="3621449"/>
          </a:xfrm>
          <a:prstGeom prst="rect">
            <a:avLst/>
          </a:prstGeom>
        </p:spPr>
      </p:pic>
      <p:pic>
        <p:nvPicPr>
          <p:cNvPr id="5" name="Picture 4">
            <a:extLst>
              <a:ext uri="{FF2B5EF4-FFF2-40B4-BE49-F238E27FC236}">
                <a16:creationId xmlns="" xmlns:a16="http://schemas.microsoft.com/office/drawing/2014/main" id="{1FB375A8-3534-4DB6-9BF8-9881E0BDA3DD}"/>
              </a:ext>
            </a:extLst>
          </p:cNvPr>
          <p:cNvPicPr>
            <a:picLocks noChangeAspect="1"/>
          </p:cNvPicPr>
          <p:nvPr/>
        </p:nvPicPr>
        <p:blipFill>
          <a:blip r:embed="rId4"/>
          <a:stretch>
            <a:fillRect/>
          </a:stretch>
        </p:blipFill>
        <p:spPr>
          <a:xfrm>
            <a:off x="6586537" y="1148380"/>
            <a:ext cx="2543176" cy="3390901"/>
          </a:xfrm>
          <a:prstGeom prst="rect">
            <a:avLst/>
          </a:prstGeom>
        </p:spPr>
      </p:pic>
      <p:pic>
        <p:nvPicPr>
          <p:cNvPr id="7" name="Picture 6">
            <a:extLst>
              <a:ext uri="{FF2B5EF4-FFF2-40B4-BE49-F238E27FC236}">
                <a16:creationId xmlns="" xmlns:a16="http://schemas.microsoft.com/office/drawing/2014/main" id="{59350E2B-C287-42DD-B519-C0B042F1BBE8}"/>
              </a:ext>
            </a:extLst>
          </p:cNvPr>
          <p:cNvPicPr>
            <a:picLocks noChangeAspect="1"/>
          </p:cNvPicPr>
          <p:nvPr/>
        </p:nvPicPr>
        <p:blipFill>
          <a:blip r:embed="rId5"/>
          <a:stretch>
            <a:fillRect/>
          </a:stretch>
        </p:blipFill>
        <p:spPr>
          <a:xfrm>
            <a:off x="3459036" y="1054893"/>
            <a:ext cx="2943226" cy="3924301"/>
          </a:xfrm>
          <a:prstGeom prst="rect">
            <a:avLst/>
          </a:prstGeom>
        </p:spPr>
      </p:pic>
    </p:spTree>
    <p:extLst>
      <p:ext uri="{BB962C8B-B14F-4D97-AF65-F5344CB8AC3E}">
        <p14:creationId xmlns:p14="http://schemas.microsoft.com/office/powerpoint/2010/main" val="42911614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122"/>
        <p:cNvGrpSpPr/>
        <p:nvPr/>
      </p:nvGrpSpPr>
      <p:grpSpPr>
        <a:xfrm>
          <a:off x="0" y="0"/>
          <a:ext cx="0" cy="0"/>
          <a:chOff x="0" y="0"/>
          <a:chExt cx="0" cy="0"/>
        </a:xfrm>
      </p:grpSpPr>
      <p:sp>
        <p:nvSpPr>
          <p:cNvPr id="123" name="Google Shape;123;p23"/>
          <p:cNvSpPr txBox="1">
            <a:spLocks noGrp="1"/>
          </p:cNvSpPr>
          <p:nvPr>
            <p:ph type="body" idx="1"/>
          </p:nvPr>
        </p:nvSpPr>
        <p:spPr>
          <a:xfrm>
            <a:off x="311700" y="178594"/>
            <a:ext cx="8520600" cy="4807744"/>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dirty="0"/>
              <a:t>CENTRUL – NISIP ȘI APĂ</a:t>
            </a:r>
          </a:p>
          <a:p>
            <a:pPr marL="0" lvl="0" indent="0" algn="l" rtl="0">
              <a:spcBef>
                <a:spcPts val="0"/>
              </a:spcBef>
              <a:spcAft>
                <a:spcPts val="1200"/>
              </a:spcAft>
              <a:buNone/>
            </a:pPr>
            <a:r>
              <a:rPr lang="en-US" dirty="0"/>
              <a:t>SARCINA DE LUCRU: </a:t>
            </a:r>
            <a:r>
              <a:rPr lang="en-US" dirty="0" err="1"/>
              <a:t>Caută</a:t>
            </a:r>
            <a:r>
              <a:rPr lang="en-US" dirty="0"/>
              <a:t> </a:t>
            </a:r>
            <a:r>
              <a:rPr lang="en-US" dirty="0" err="1"/>
              <a:t>dinozaurii</a:t>
            </a:r>
            <a:r>
              <a:rPr lang="en-US" dirty="0"/>
              <a:t> </a:t>
            </a:r>
            <a:r>
              <a:rPr lang="en-US" dirty="0" err="1"/>
              <a:t>ascunși</a:t>
            </a:r>
            <a:r>
              <a:rPr lang="en-US" dirty="0"/>
              <a:t> </a:t>
            </a:r>
            <a:r>
              <a:rPr lang="en-US" dirty="0" err="1"/>
              <a:t>în</a:t>
            </a:r>
            <a:r>
              <a:rPr lang="en-US" dirty="0"/>
              <a:t> </a:t>
            </a:r>
            <a:r>
              <a:rPr lang="en-US" dirty="0" err="1"/>
              <a:t>nisip</a:t>
            </a:r>
            <a:r>
              <a:rPr lang="en-US" dirty="0"/>
              <a:t>. </a:t>
            </a:r>
            <a:r>
              <a:rPr lang="en-US" dirty="0" err="1"/>
              <a:t>Salvează</a:t>
            </a:r>
            <a:r>
              <a:rPr lang="en-US" dirty="0"/>
              <a:t>-I din </a:t>
            </a:r>
            <a:r>
              <a:rPr lang="en-US" dirty="0" err="1"/>
              <a:t>oul</a:t>
            </a:r>
            <a:r>
              <a:rPr lang="en-US" dirty="0"/>
              <a:t> de </a:t>
            </a:r>
            <a:r>
              <a:rPr lang="en-US" dirty="0" err="1"/>
              <a:t>gheață</a:t>
            </a:r>
            <a:r>
              <a:rPr lang="en-US" dirty="0"/>
              <a:t> </a:t>
            </a:r>
            <a:r>
              <a:rPr lang="en-US" dirty="0" err="1"/>
              <a:t>turnând</a:t>
            </a:r>
            <a:r>
              <a:rPr lang="en-US" dirty="0"/>
              <a:t> </a:t>
            </a:r>
            <a:r>
              <a:rPr lang="en-US" dirty="0" err="1"/>
              <a:t>asupra</a:t>
            </a:r>
            <a:r>
              <a:rPr lang="en-US" dirty="0"/>
              <a:t> </a:t>
            </a:r>
            <a:r>
              <a:rPr lang="en-US" dirty="0" err="1"/>
              <a:t>lui</a:t>
            </a:r>
            <a:r>
              <a:rPr lang="en-US" dirty="0"/>
              <a:t> </a:t>
            </a:r>
            <a:r>
              <a:rPr lang="en-US" dirty="0" err="1"/>
              <a:t>apă</a:t>
            </a:r>
            <a:r>
              <a:rPr lang="en-US" dirty="0"/>
              <a:t> </a:t>
            </a:r>
            <a:r>
              <a:rPr lang="en-US" dirty="0" err="1"/>
              <a:t>caldă</a:t>
            </a:r>
            <a:r>
              <a:rPr lang="en-US" dirty="0"/>
              <a:t> cu </a:t>
            </a:r>
            <a:r>
              <a:rPr lang="en-US" dirty="0" err="1"/>
              <a:t>pipeta</a:t>
            </a:r>
            <a:r>
              <a:rPr lang="en-US" dirty="0"/>
              <a:t>.</a:t>
            </a:r>
          </a:p>
          <a:p>
            <a:pPr marL="0" lvl="0" indent="0" algn="l" rtl="0">
              <a:spcBef>
                <a:spcPts val="0"/>
              </a:spcBef>
              <a:spcAft>
                <a:spcPts val="1200"/>
              </a:spcAft>
              <a:buNone/>
            </a:pPr>
            <a:endParaRPr dirty="0"/>
          </a:p>
        </p:txBody>
      </p:sp>
      <p:pic>
        <p:nvPicPr>
          <p:cNvPr id="3" name="Picture 2">
            <a:extLst>
              <a:ext uri="{FF2B5EF4-FFF2-40B4-BE49-F238E27FC236}">
                <a16:creationId xmlns="" xmlns:a16="http://schemas.microsoft.com/office/drawing/2014/main" id="{FADB442F-929B-4DD1-A48D-86F9BA86EAE2}"/>
              </a:ext>
            </a:extLst>
          </p:cNvPr>
          <p:cNvPicPr>
            <a:picLocks noChangeAspect="1"/>
          </p:cNvPicPr>
          <p:nvPr/>
        </p:nvPicPr>
        <p:blipFill>
          <a:blip r:embed="rId3"/>
          <a:stretch>
            <a:fillRect/>
          </a:stretch>
        </p:blipFill>
        <p:spPr>
          <a:xfrm>
            <a:off x="5672138" y="1173956"/>
            <a:ext cx="3257549" cy="3543299"/>
          </a:xfrm>
          <a:prstGeom prst="rect">
            <a:avLst/>
          </a:prstGeom>
        </p:spPr>
      </p:pic>
      <p:pic>
        <p:nvPicPr>
          <p:cNvPr id="7" name="Picture 6">
            <a:extLst>
              <a:ext uri="{FF2B5EF4-FFF2-40B4-BE49-F238E27FC236}">
                <a16:creationId xmlns="" xmlns:a16="http://schemas.microsoft.com/office/drawing/2014/main" id="{75F8B71E-64D3-4F8C-A003-A6D4A7A0665E}"/>
              </a:ext>
            </a:extLst>
          </p:cNvPr>
          <p:cNvPicPr>
            <a:picLocks noChangeAspect="1"/>
          </p:cNvPicPr>
          <p:nvPr/>
        </p:nvPicPr>
        <p:blipFill>
          <a:blip r:embed="rId4"/>
          <a:stretch>
            <a:fillRect/>
          </a:stretch>
        </p:blipFill>
        <p:spPr>
          <a:xfrm>
            <a:off x="2460077" y="1352550"/>
            <a:ext cx="3114674" cy="3790950"/>
          </a:xfrm>
          <a:prstGeom prst="rect">
            <a:avLst/>
          </a:prstGeom>
        </p:spPr>
      </p:pic>
      <p:pic>
        <p:nvPicPr>
          <p:cNvPr id="11" name="Picture 10">
            <a:extLst>
              <a:ext uri="{FF2B5EF4-FFF2-40B4-BE49-F238E27FC236}">
                <a16:creationId xmlns="" xmlns:a16="http://schemas.microsoft.com/office/drawing/2014/main" id="{C5232D59-D2EA-463E-B832-F732251C9EDF}"/>
              </a:ext>
            </a:extLst>
          </p:cNvPr>
          <p:cNvPicPr>
            <a:picLocks noChangeAspect="1"/>
          </p:cNvPicPr>
          <p:nvPr/>
        </p:nvPicPr>
        <p:blipFill>
          <a:blip r:embed="rId5"/>
          <a:stretch>
            <a:fillRect/>
          </a:stretch>
        </p:blipFill>
        <p:spPr>
          <a:xfrm>
            <a:off x="90977" y="1957387"/>
            <a:ext cx="2271713" cy="302895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136"/>
        <p:cNvGrpSpPr/>
        <p:nvPr/>
      </p:nvGrpSpPr>
      <p:grpSpPr>
        <a:xfrm>
          <a:off x="0" y="0"/>
          <a:ext cx="0" cy="0"/>
          <a:chOff x="0" y="0"/>
          <a:chExt cx="0" cy="0"/>
        </a:xfrm>
      </p:grpSpPr>
      <p:sp>
        <p:nvSpPr>
          <p:cNvPr id="137" name="Google Shape;137;p25"/>
          <p:cNvSpPr txBox="1">
            <a:spLocks noGrp="1"/>
          </p:cNvSpPr>
          <p:nvPr>
            <p:ph type="title"/>
          </p:nvPr>
        </p:nvSpPr>
        <p:spPr>
          <a:xfrm>
            <a:off x="311699" y="66800"/>
            <a:ext cx="8517975" cy="5613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SzPts val="990"/>
              <a:buNone/>
            </a:pPr>
            <a:r>
              <a:rPr lang="en-US" sz="2320" b="1" dirty="0">
                <a:latin typeface="Comic Sans MS"/>
                <a:ea typeface="Comic Sans MS"/>
                <a:cs typeface="Comic Sans MS"/>
                <a:sym typeface="Comic Sans MS"/>
              </a:rPr>
              <a:t>CENTRUL –CONSTRUCȚII</a:t>
            </a:r>
            <a:br>
              <a:rPr lang="en-US" sz="2320" b="1" dirty="0">
                <a:latin typeface="Comic Sans MS"/>
                <a:ea typeface="Comic Sans MS"/>
                <a:cs typeface="Comic Sans MS"/>
                <a:sym typeface="Comic Sans MS"/>
              </a:rPr>
            </a:br>
            <a:r>
              <a:rPr lang="en-US" sz="2320" b="1" dirty="0" err="1">
                <a:latin typeface="Comic Sans MS"/>
                <a:ea typeface="Comic Sans MS"/>
                <a:cs typeface="Comic Sans MS"/>
                <a:sym typeface="Comic Sans MS"/>
              </a:rPr>
              <a:t>Sarcina</a:t>
            </a:r>
            <a:r>
              <a:rPr lang="en-US" sz="2320" b="1" dirty="0">
                <a:latin typeface="Comic Sans MS"/>
                <a:ea typeface="Comic Sans MS"/>
                <a:cs typeface="Comic Sans MS"/>
                <a:sym typeface="Comic Sans MS"/>
              </a:rPr>
              <a:t> de </a:t>
            </a:r>
            <a:r>
              <a:rPr lang="en-US" sz="2320" b="1" dirty="0" err="1">
                <a:latin typeface="Comic Sans MS"/>
                <a:ea typeface="Comic Sans MS"/>
                <a:cs typeface="Comic Sans MS"/>
                <a:sym typeface="Comic Sans MS"/>
              </a:rPr>
              <a:t>lucru</a:t>
            </a:r>
            <a:r>
              <a:rPr lang="en-US" sz="2320" b="1" dirty="0">
                <a:latin typeface="Comic Sans MS"/>
                <a:ea typeface="Comic Sans MS"/>
                <a:cs typeface="Comic Sans MS"/>
                <a:sym typeface="Comic Sans MS"/>
              </a:rPr>
              <a:t>: </a:t>
            </a:r>
            <a:r>
              <a:rPr lang="en-US" sz="2320" b="1" dirty="0" err="1">
                <a:latin typeface="Comic Sans MS"/>
                <a:ea typeface="Comic Sans MS"/>
                <a:cs typeface="Comic Sans MS"/>
                <a:sym typeface="Comic Sans MS"/>
              </a:rPr>
              <a:t>construiește</a:t>
            </a:r>
            <a:r>
              <a:rPr lang="en-US" sz="2320" b="1" dirty="0">
                <a:latin typeface="Comic Sans MS"/>
                <a:ea typeface="Comic Sans MS"/>
                <a:cs typeface="Comic Sans MS"/>
                <a:sym typeface="Comic Sans MS"/>
              </a:rPr>
              <a:t> </a:t>
            </a:r>
            <a:r>
              <a:rPr lang="en-US" sz="2320" b="1" dirty="0" err="1">
                <a:latin typeface="Comic Sans MS"/>
                <a:ea typeface="Comic Sans MS"/>
                <a:cs typeface="Comic Sans MS"/>
                <a:sym typeface="Comic Sans MS"/>
              </a:rPr>
              <a:t>Dinopark</a:t>
            </a:r>
            <a:r>
              <a:rPr lang="en-US" sz="2320" b="1" dirty="0">
                <a:latin typeface="Comic Sans MS"/>
                <a:ea typeface="Comic Sans MS"/>
                <a:cs typeface="Comic Sans MS"/>
                <a:sym typeface="Comic Sans MS"/>
              </a:rPr>
              <a:t> din </a:t>
            </a:r>
            <a:r>
              <a:rPr lang="en-US" sz="2320" b="1" dirty="0" err="1">
                <a:latin typeface="Comic Sans MS"/>
                <a:ea typeface="Comic Sans MS"/>
                <a:cs typeface="Comic Sans MS"/>
                <a:sym typeface="Comic Sans MS"/>
              </a:rPr>
              <a:t>materialele</a:t>
            </a:r>
            <a:r>
              <a:rPr lang="en-US" sz="2320" b="1" dirty="0">
                <a:latin typeface="Comic Sans MS"/>
                <a:ea typeface="Comic Sans MS"/>
                <a:cs typeface="Comic Sans MS"/>
                <a:sym typeface="Comic Sans MS"/>
              </a:rPr>
              <a:t> </a:t>
            </a:r>
            <a:r>
              <a:rPr lang="en-US" sz="2320" b="1" dirty="0" err="1">
                <a:latin typeface="Comic Sans MS"/>
                <a:ea typeface="Comic Sans MS"/>
                <a:cs typeface="Comic Sans MS"/>
                <a:sym typeface="Comic Sans MS"/>
              </a:rPr>
              <a:t>puse</a:t>
            </a:r>
            <a:r>
              <a:rPr lang="en-US" sz="2320" b="1" dirty="0">
                <a:latin typeface="Comic Sans MS"/>
                <a:ea typeface="Comic Sans MS"/>
                <a:cs typeface="Comic Sans MS"/>
                <a:sym typeface="Comic Sans MS"/>
              </a:rPr>
              <a:t> la </a:t>
            </a:r>
            <a:r>
              <a:rPr lang="en-US" sz="2320" b="1" dirty="0" err="1">
                <a:latin typeface="Comic Sans MS"/>
                <a:ea typeface="Comic Sans MS"/>
                <a:cs typeface="Comic Sans MS"/>
                <a:sym typeface="Comic Sans MS"/>
              </a:rPr>
              <a:t>dispoziție</a:t>
            </a:r>
            <a:endParaRPr sz="2320" b="1" dirty="0">
              <a:latin typeface="Comic Sans MS"/>
              <a:ea typeface="Comic Sans MS"/>
              <a:cs typeface="Comic Sans MS"/>
              <a:sym typeface="Comic Sans MS"/>
            </a:endParaRPr>
          </a:p>
        </p:txBody>
      </p:sp>
      <p:sp>
        <p:nvSpPr>
          <p:cNvPr id="138" name="Google Shape;138;p25"/>
          <p:cNvSpPr txBox="1">
            <a:spLocks noGrp="1"/>
          </p:cNvSpPr>
          <p:nvPr>
            <p:ph type="body" idx="1"/>
          </p:nvPr>
        </p:nvSpPr>
        <p:spPr>
          <a:xfrm>
            <a:off x="311700" y="734775"/>
            <a:ext cx="3749700" cy="42885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Clr>
                <a:schemeClr val="dk1"/>
              </a:buClr>
              <a:buSzPct val="104761"/>
              <a:buFont typeface="Arial"/>
              <a:buNone/>
            </a:pPr>
            <a:endParaRPr sz="1050" dirty="0">
              <a:solidFill>
                <a:schemeClr val="dk1"/>
              </a:solidFill>
              <a:highlight>
                <a:srgbClr val="FFFFFF"/>
              </a:highlight>
              <a:latin typeface="Times New Roman"/>
              <a:ea typeface="Times New Roman"/>
              <a:cs typeface="Times New Roman"/>
              <a:sym typeface="Times New Roman"/>
            </a:endParaRPr>
          </a:p>
          <a:p>
            <a:pPr marL="0" lvl="0" indent="0" algn="l" rtl="0">
              <a:spcBef>
                <a:spcPts val="1200"/>
              </a:spcBef>
              <a:spcAft>
                <a:spcPts val="1200"/>
              </a:spcAft>
              <a:buNone/>
            </a:pPr>
            <a:endParaRPr dirty="0"/>
          </a:p>
        </p:txBody>
      </p:sp>
      <p:pic>
        <p:nvPicPr>
          <p:cNvPr id="3" name="Picture 2">
            <a:extLst>
              <a:ext uri="{FF2B5EF4-FFF2-40B4-BE49-F238E27FC236}">
                <a16:creationId xmlns="" xmlns:a16="http://schemas.microsoft.com/office/drawing/2014/main" id="{26F4989F-106A-4122-A4C5-14F7B3712B2E}"/>
              </a:ext>
            </a:extLst>
          </p:cNvPr>
          <p:cNvPicPr>
            <a:picLocks noChangeAspect="1"/>
          </p:cNvPicPr>
          <p:nvPr/>
        </p:nvPicPr>
        <p:blipFill>
          <a:blip r:embed="rId3"/>
          <a:stretch>
            <a:fillRect/>
          </a:stretch>
        </p:blipFill>
        <p:spPr>
          <a:xfrm>
            <a:off x="207170" y="1171007"/>
            <a:ext cx="5136356" cy="3852267"/>
          </a:xfrm>
          <a:prstGeom prst="rect">
            <a:avLst/>
          </a:prstGeom>
        </p:spPr>
      </p:pic>
      <p:pic>
        <p:nvPicPr>
          <p:cNvPr id="5" name="Picture 4">
            <a:extLst>
              <a:ext uri="{FF2B5EF4-FFF2-40B4-BE49-F238E27FC236}">
                <a16:creationId xmlns="" xmlns:a16="http://schemas.microsoft.com/office/drawing/2014/main" id="{0C2F3526-CD33-405D-9498-7C8438B070F5}"/>
              </a:ext>
            </a:extLst>
          </p:cNvPr>
          <p:cNvPicPr>
            <a:picLocks noChangeAspect="1"/>
          </p:cNvPicPr>
          <p:nvPr/>
        </p:nvPicPr>
        <p:blipFill>
          <a:blip r:embed="rId4"/>
          <a:stretch>
            <a:fillRect/>
          </a:stretch>
        </p:blipFill>
        <p:spPr>
          <a:xfrm>
            <a:off x="7543800" y="982888"/>
            <a:ext cx="1464470" cy="1952627"/>
          </a:xfrm>
          <a:prstGeom prst="rect">
            <a:avLst/>
          </a:prstGeom>
        </p:spPr>
      </p:pic>
      <p:pic>
        <p:nvPicPr>
          <p:cNvPr id="7" name="Picture 6">
            <a:extLst>
              <a:ext uri="{FF2B5EF4-FFF2-40B4-BE49-F238E27FC236}">
                <a16:creationId xmlns="" xmlns:a16="http://schemas.microsoft.com/office/drawing/2014/main" id="{D7E62451-4354-44E4-BED2-B0D174EEF0EE}"/>
              </a:ext>
            </a:extLst>
          </p:cNvPr>
          <p:cNvPicPr>
            <a:picLocks noChangeAspect="1"/>
          </p:cNvPicPr>
          <p:nvPr/>
        </p:nvPicPr>
        <p:blipFill>
          <a:blip r:embed="rId5"/>
          <a:stretch>
            <a:fillRect/>
          </a:stretch>
        </p:blipFill>
        <p:spPr>
          <a:xfrm>
            <a:off x="5479256" y="982888"/>
            <a:ext cx="1928813" cy="2571751"/>
          </a:xfrm>
          <a:prstGeom prst="rect">
            <a:avLst/>
          </a:prstGeom>
        </p:spPr>
      </p:pic>
      <p:pic>
        <p:nvPicPr>
          <p:cNvPr id="9" name="Picture 8">
            <a:extLst>
              <a:ext uri="{FF2B5EF4-FFF2-40B4-BE49-F238E27FC236}">
                <a16:creationId xmlns="" xmlns:a16="http://schemas.microsoft.com/office/drawing/2014/main" id="{8A17DC05-AE01-47FA-81BA-819C51F11CF7}"/>
              </a:ext>
            </a:extLst>
          </p:cNvPr>
          <p:cNvPicPr>
            <a:picLocks noChangeAspect="1"/>
          </p:cNvPicPr>
          <p:nvPr/>
        </p:nvPicPr>
        <p:blipFill>
          <a:blip r:embed="rId6"/>
          <a:stretch>
            <a:fillRect/>
          </a:stretch>
        </p:blipFill>
        <p:spPr>
          <a:xfrm>
            <a:off x="7543799" y="3009774"/>
            <a:ext cx="1550195" cy="206692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143"/>
        <p:cNvGrpSpPr/>
        <p:nvPr/>
      </p:nvGrpSpPr>
      <p:grpSpPr>
        <a:xfrm>
          <a:off x="0" y="0"/>
          <a:ext cx="0" cy="0"/>
          <a:chOff x="0" y="0"/>
          <a:chExt cx="0" cy="0"/>
        </a:xfrm>
      </p:grpSpPr>
      <p:pic>
        <p:nvPicPr>
          <p:cNvPr id="3" name="Picture 2">
            <a:extLst>
              <a:ext uri="{FF2B5EF4-FFF2-40B4-BE49-F238E27FC236}">
                <a16:creationId xmlns="" xmlns:a16="http://schemas.microsoft.com/office/drawing/2014/main" id="{87F02F6F-6005-4927-BAFE-114430587CC0}"/>
              </a:ext>
            </a:extLst>
          </p:cNvPr>
          <p:cNvPicPr>
            <a:picLocks noChangeAspect="1"/>
          </p:cNvPicPr>
          <p:nvPr/>
        </p:nvPicPr>
        <p:blipFill>
          <a:blip r:embed="rId3"/>
          <a:stretch>
            <a:fillRect/>
          </a:stretch>
        </p:blipFill>
        <p:spPr>
          <a:xfrm>
            <a:off x="489346" y="92868"/>
            <a:ext cx="4136232" cy="4957762"/>
          </a:xfrm>
          <a:prstGeom prst="rect">
            <a:avLst/>
          </a:prstGeom>
        </p:spPr>
      </p:pic>
      <p:pic>
        <p:nvPicPr>
          <p:cNvPr id="5" name="Picture 4">
            <a:extLst>
              <a:ext uri="{FF2B5EF4-FFF2-40B4-BE49-F238E27FC236}">
                <a16:creationId xmlns="" xmlns:a16="http://schemas.microsoft.com/office/drawing/2014/main" id="{A2E6B0FF-C6EB-4A35-A2AE-329298EB8FD9}"/>
              </a:ext>
            </a:extLst>
          </p:cNvPr>
          <p:cNvPicPr>
            <a:picLocks noChangeAspect="1"/>
          </p:cNvPicPr>
          <p:nvPr/>
        </p:nvPicPr>
        <p:blipFill>
          <a:blip r:embed="rId4"/>
          <a:stretch>
            <a:fillRect/>
          </a:stretch>
        </p:blipFill>
        <p:spPr>
          <a:xfrm>
            <a:off x="4936332" y="92868"/>
            <a:ext cx="3718322" cy="495776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149"/>
        <p:cNvGrpSpPr/>
        <p:nvPr/>
      </p:nvGrpSpPr>
      <p:grpSpPr>
        <a:xfrm>
          <a:off x="0" y="0"/>
          <a:ext cx="0" cy="0"/>
          <a:chOff x="0" y="0"/>
          <a:chExt cx="0" cy="0"/>
        </a:xfrm>
      </p:grpSpPr>
      <p:sp>
        <p:nvSpPr>
          <p:cNvPr id="150" name="Google Shape;150;p27"/>
          <p:cNvSpPr txBox="1">
            <a:spLocks noGrp="1"/>
          </p:cNvSpPr>
          <p:nvPr>
            <p:ph type="title"/>
          </p:nvPr>
        </p:nvSpPr>
        <p:spPr>
          <a:xfrm>
            <a:off x="311700" y="445025"/>
            <a:ext cx="43374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ct val="44594"/>
              <a:buNone/>
            </a:pPr>
            <a:r>
              <a:rPr lang="en-US" sz="2220" b="1" dirty="0" err="1">
                <a:latin typeface="Comic Sans MS"/>
                <a:ea typeface="Comic Sans MS"/>
                <a:cs typeface="Comic Sans MS"/>
                <a:sym typeface="Comic Sans MS"/>
              </a:rPr>
              <a:t>Bucuria</a:t>
            </a:r>
            <a:r>
              <a:rPr lang="en-US" sz="2220" b="1" dirty="0">
                <a:latin typeface="Comic Sans MS"/>
                <a:ea typeface="Comic Sans MS"/>
                <a:cs typeface="Comic Sans MS"/>
                <a:sym typeface="Comic Sans MS"/>
              </a:rPr>
              <a:t>  de a ne </a:t>
            </a:r>
            <a:r>
              <a:rPr lang="en-US" sz="2220" b="1" dirty="0" err="1">
                <a:latin typeface="Comic Sans MS"/>
                <a:ea typeface="Comic Sans MS"/>
                <a:cs typeface="Comic Sans MS"/>
                <a:sym typeface="Comic Sans MS"/>
              </a:rPr>
              <a:t>juca</a:t>
            </a:r>
            <a:r>
              <a:rPr lang="en-US" sz="2220" b="1" dirty="0">
                <a:latin typeface="Comic Sans MS"/>
                <a:ea typeface="Comic Sans MS"/>
                <a:cs typeface="Comic Sans MS"/>
                <a:sym typeface="Comic Sans MS"/>
              </a:rPr>
              <a:t> cu Dino</a:t>
            </a:r>
            <a:endParaRPr sz="2220" b="1" dirty="0">
              <a:latin typeface="Comic Sans MS"/>
              <a:ea typeface="Comic Sans MS"/>
              <a:cs typeface="Comic Sans MS"/>
              <a:sym typeface="Comic Sans MS"/>
            </a:endParaRPr>
          </a:p>
        </p:txBody>
      </p:sp>
      <p:sp>
        <p:nvSpPr>
          <p:cNvPr id="152" name="Google Shape;152;p27"/>
          <p:cNvSpPr txBox="1"/>
          <p:nvPr/>
        </p:nvSpPr>
        <p:spPr>
          <a:xfrm>
            <a:off x="614550" y="1229100"/>
            <a:ext cx="395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53" name="Google Shape;153;p27"/>
          <p:cNvSpPr txBox="1"/>
          <p:nvPr/>
        </p:nvSpPr>
        <p:spPr>
          <a:xfrm>
            <a:off x="414900" y="1073000"/>
            <a:ext cx="4131000" cy="461635"/>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ro" sz="1800" dirty="0"/>
              <a:t>	</a:t>
            </a:r>
            <a:endParaRPr sz="2000" dirty="0">
              <a:latin typeface="Times New Roman"/>
              <a:ea typeface="Times New Roman"/>
              <a:cs typeface="Times New Roman"/>
              <a:sym typeface="Times New Roman"/>
            </a:endParaRPr>
          </a:p>
        </p:txBody>
      </p:sp>
      <p:pic>
        <p:nvPicPr>
          <p:cNvPr id="3" name="Picture 2">
            <a:extLst>
              <a:ext uri="{FF2B5EF4-FFF2-40B4-BE49-F238E27FC236}">
                <a16:creationId xmlns="" xmlns:a16="http://schemas.microsoft.com/office/drawing/2014/main" id="{0EA9EABC-5AFA-42EA-81CA-ABE48B9B4AEC}"/>
              </a:ext>
            </a:extLst>
          </p:cNvPr>
          <p:cNvPicPr>
            <a:picLocks noChangeAspect="1"/>
          </p:cNvPicPr>
          <p:nvPr/>
        </p:nvPicPr>
        <p:blipFill>
          <a:blip r:embed="rId3"/>
          <a:stretch>
            <a:fillRect/>
          </a:stretch>
        </p:blipFill>
        <p:spPr>
          <a:xfrm>
            <a:off x="792642" y="1094431"/>
            <a:ext cx="2793206" cy="3747500"/>
          </a:xfrm>
          <a:prstGeom prst="rect">
            <a:avLst/>
          </a:prstGeom>
        </p:spPr>
      </p:pic>
      <p:pic>
        <p:nvPicPr>
          <p:cNvPr id="5" name="Picture 4">
            <a:extLst>
              <a:ext uri="{FF2B5EF4-FFF2-40B4-BE49-F238E27FC236}">
                <a16:creationId xmlns="" xmlns:a16="http://schemas.microsoft.com/office/drawing/2014/main" id="{5D8406A1-DDAE-4055-A4CC-1D9374344B3A}"/>
              </a:ext>
            </a:extLst>
          </p:cNvPr>
          <p:cNvPicPr>
            <a:picLocks noChangeAspect="1"/>
          </p:cNvPicPr>
          <p:nvPr/>
        </p:nvPicPr>
        <p:blipFill>
          <a:blip r:embed="rId4"/>
          <a:stretch>
            <a:fillRect/>
          </a:stretch>
        </p:blipFill>
        <p:spPr>
          <a:xfrm>
            <a:off x="5500689" y="105880"/>
            <a:ext cx="2793206" cy="493173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164"/>
        <p:cNvGrpSpPr/>
        <p:nvPr/>
      </p:nvGrpSpPr>
      <p:grpSpPr>
        <a:xfrm>
          <a:off x="0" y="0"/>
          <a:ext cx="0" cy="0"/>
          <a:chOff x="0" y="0"/>
          <a:chExt cx="0" cy="0"/>
        </a:xfrm>
      </p:grpSpPr>
      <p:pic>
        <p:nvPicPr>
          <p:cNvPr id="165" name="Google Shape;165;p29"/>
          <p:cNvPicPr preferRelativeResize="0"/>
          <p:nvPr/>
        </p:nvPicPr>
        <p:blipFill>
          <a:blip r:embed="rId3">
            <a:alphaModFix/>
          </a:blip>
          <a:stretch>
            <a:fillRect/>
          </a:stretch>
        </p:blipFill>
        <p:spPr>
          <a:xfrm>
            <a:off x="172687" y="152400"/>
            <a:ext cx="8798625" cy="4830775"/>
          </a:xfrm>
          <a:prstGeom prst="rect">
            <a:avLst/>
          </a:prstGeom>
          <a:noFill/>
          <a:ln>
            <a:noFill/>
          </a:ln>
        </p:spPr>
      </p:pic>
      <p:sp>
        <p:nvSpPr>
          <p:cNvPr id="166" name="Google Shape;166;p29"/>
          <p:cNvSpPr txBox="1"/>
          <p:nvPr/>
        </p:nvSpPr>
        <p:spPr>
          <a:xfrm>
            <a:off x="570575" y="667975"/>
            <a:ext cx="7962300" cy="3357299"/>
          </a:xfrm>
          <a:prstGeom prst="rect">
            <a:avLst/>
          </a:prstGeom>
          <a:noFill/>
          <a:ln>
            <a:noFill/>
          </a:ln>
        </p:spPr>
        <p:txBody>
          <a:bodyPr spcFirstLastPara="1" wrap="square" lIns="91425" tIns="91425" rIns="91425" bIns="91425" anchor="t" anchorCtr="0">
            <a:spAutoFit/>
          </a:bodyPr>
          <a:lstStyle/>
          <a:p>
            <a:pPr marL="0" marR="0" algn="ctr">
              <a:lnSpc>
                <a:spcPct val="115000"/>
              </a:lnSpc>
              <a:spcBef>
                <a:spcPts val="0"/>
              </a:spcBef>
              <a:spcAft>
                <a:spcPts val="1000"/>
              </a:spcAft>
            </a:pPr>
            <a:r>
              <a:rPr lang="en-GB" sz="1800" dirty="0">
                <a:latin typeface="Times New Roman" panose="02020603050405020304" pitchFamily="18" charset="0"/>
                <a:ea typeface="Times New Roman" panose="02020603050405020304" pitchFamily="18" charset="0"/>
                <a:cs typeface="Times New Roman" panose="02020603050405020304" pitchFamily="18" charset="0"/>
              </a:rPr>
              <a:t>ACTIVITĂȚI LIBER ALESE- </a:t>
            </a:r>
            <a:r>
              <a:rPr lang="en-GB" sz="1800" dirty="0" err="1">
                <a:latin typeface="Times New Roman" panose="02020603050405020304" pitchFamily="18" charset="0"/>
                <a:ea typeface="Times New Roman" panose="02020603050405020304" pitchFamily="18" charset="0"/>
                <a:cs typeface="Times New Roman" panose="02020603050405020304" pitchFamily="18" charset="0"/>
              </a:rPr>
              <a:t>joc</a:t>
            </a:r>
            <a:r>
              <a:rPr lang="en-GB"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ea typeface="Times New Roman" panose="02020603050405020304" pitchFamily="18" charset="0"/>
                <a:cs typeface="Times New Roman" panose="02020603050405020304" pitchFamily="18" charset="0"/>
              </a:rPr>
              <a:t>și</a:t>
            </a:r>
            <a:r>
              <a:rPr lang="en-GB" sz="18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latin typeface="Times New Roman" panose="02020603050405020304" pitchFamily="18" charset="0"/>
                <a:ea typeface="Times New Roman" panose="02020603050405020304" pitchFamily="18" charset="0"/>
                <a:cs typeface="Times New Roman" panose="02020603050405020304" pitchFamily="18" charset="0"/>
              </a:rPr>
              <a:t>mișcare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1000"/>
              </a:spcAft>
            </a:pP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-Joc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distractiv</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Hranește</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dinozaurii</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(Se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formează</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două</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echipe</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fiecare</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echipă</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are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în</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față</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un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coș</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iar</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primul</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copil</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aruncă</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o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bombonică</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bila</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în</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gura</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dinozaurul</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pentru</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a-l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hrăni</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și</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după</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aleargă</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la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coada</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sirului</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Echipa</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care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hranește</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dinozaurul</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cu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cele</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mai</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multe</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bombonici</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este</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declarată</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câștigătoare</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-Joc de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mișcare</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Dinozaurul</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plimbăreț</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Copiii</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formează</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un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cerc</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iar</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eu</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plimb</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un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dinozaur</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imens</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Dinozaurul</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are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două</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mișcari</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sus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și</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jos.</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Când</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dinozaurul</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trece</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pe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jos</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copiii</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trebuie</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să</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sară</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iar</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când</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dinozaurul</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trece</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pe sus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trebuie</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să</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se lase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jos.</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a:t>
            </a:r>
          </a:p>
          <a:p>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pic>
        <p:nvPicPr>
          <p:cNvPr id="4" name="Picture 3">
            <a:extLst>
              <a:ext uri="{FF2B5EF4-FFF2-40B4-BE49-F238E27FC236}">
                <a16:creationId xmlns="" xmlns:a16="http://schemas.microsoft.com/office/drawing/2014/main" id="{75C84D86-FB37-4ABC-9B9B-5892DED10C8E}"/>
              </a:ext>
            </a:extLst>
          </p:cNvPr>
          <p:cNvPicPr/>
          <p:nvPr/>
        </p:nvPicPr>
        <p:blipFill>
          <a:blip r:embed="rId4"/>
          <a:srcRect/>
          <a:stretch>
            <a:fillRect/>
          </a:stretch>
        </p:blipFill>
        <p:spPr bwMode="auto">
          <a:xfrm>
            <a:off x="3778567" y="3432175"/>
            <a:ext cx="1586865" cy="155892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0"/>
        <p:cNvGrpSpPr/>
        <p:nvPr/>
      </p:nvGrpSpPr>
      <p:grpSpPr>
        <a:xfrm>
          <a:off x="0" y="0"/>
          <a:ext cx="0" cy="0"/>
          <a:chOff x="0" y="0"/>
          <a:chExt cx="0" cy="0"/>
        </a:xfrm>
      </p:grpSpPr>
      <p:sp>
        <p:nvSpPr>
          <p:cNvPr id="171" name="Google Shape;171;p30"/>
          <p:cNvSpPr txBox="1">
            <a:spLocks noGrp="1"/>
          </p:cNvSpPr>
          <p:nvPr>
            <p:ph type="title"/>
          </p:nvPr>
        </p:nvSpPr>
        <p:spPr>
          <a:xfrm>
            <a:off x="209550" y="159300"/>
            <a:ext cx="8520600" cy="1517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1100"/>
              <a:buNone/>
            </a:pPr>
            <a:r>
              <a:rPr lang="ro" sz="2000" b="1" dirty="0">
                <a:latin typeface="Times New Roman"/>
                <a:ea typeface="Times New Roman"/>
                <a:cs typeface="Times New Roman"/>
                <a:sym typeface="Times New Roman"/>
              </a:rPr>
              <a:t>Concluzii:</a:t>
            </a:r>
            <a:endParaRPr sz="2000" b="1" dirty="0">
              <a:latin typeface="Times New Roman"/>
              <a:ea typeface="Times New Roman"/>
              <a:cs typeface="Times New Roman"/>
              <a:sym typeface="Times New Roman"/>
            </a:endParaRPr>
          </a:p>
          <a:p>
            <a:pPr marL="0" lvl="0" indent="0" algn="l" rtl="0">
              <a:spcBef>
                <a:spcPts val="0"/>
              </a:spcBef>
              <a:spcAft>
                <a:spcPts val="0"/>
              </a:spcAft>
              <a:buSzPts val="1100"/>
              <a:buNone/>
            </a:pPr>
            <a:r>
              <a:rPr lang="en-US" sz="1800" b="1" dirty="0" err="1">
                <a:latin typeface="Times New Roman"/>
                <a:cs typeface="Times New Roman"/>
                <a:sym typeface="Times New Roman"/>
              </a:rPr>
              <a:t>Desfășurarea</a:t>
            </a:r>
            <a:r>
              <a:rPr lang="en-US" sz="1800" b="1" dirty="0">
                <a:latin typeface="Times New Roman"/>
                <a:cs typeface="Times New Roman"/>
                <a:sym typeface="Times New Roman"/>
              </a:rPr>
              <a:t> </a:t>
            </a:r>
            <a:r>
              <a:rPr lang="en-US" sz="1800" b="1" dirty="0" err="1">
                <a:latin typeface="Times New Roman"/>
                <a:cs typeface="Times New Roman"/>
                <a:sym typeface="Times New Roman"/>
              </a:rPr>
              <a:t>activităților</a:t>
            </a:r>
            <a:r>
              <a:rPr lang="en-US" sz="1800" b="1" dirty="0">
                <a:latin typeface="Times New Roman"/>
                <a:cs typeface="Times New Roman"/>
                <a:sym typeface="Times New Roman"/>
              </a:rPr>
              <a:t> educative </a:t>
            </a:r>
            <a:r>
              <a:rPr lang="en-US" sz="1800" b="1" dirty="0" err="1">
                <a:latin typeface="Times New Roman"/>
                <a:cs typeface="Times New Roman"/>
                <a:sym typeface="Times New Roman"/>
              </a:rPr>
              <a:t>și</a:t>
            </a:r>
            <a:r>
              <a:rPr lang="en-US" sz="1800" b="1" dirty="0">
                <a:latin typeface="Times New Roman"/>
                <a:cs typeface="Times New Roman"/>
                <a:sym typeface="Times New Roman"/>
              </a:rPr>
              <a:t> </a:t>
            </a:r>
            <a:r>
              <a:rPr lang="en-US" sz="1800" b="1" dirty="0" err="1">
                <a:latin typeface="Times New Roman"/>
                <a:cs typeface="Times New Roman"/>
                <a:sym typeface="Times New Roman"/>
              </a:rPr>
              <a:t>ludice</a:t>
            </a:r>
            <a:r>
              <a:rPr lang="en-US" sz="1800" b="1" dirty="0">
                <a:latin typeface="Times New Roman"/>
                <a:cs typeface="Times New Roman"/>
                <a:sym typeface="Times New Roman"/>
              </a:rPr>
              <a:t> </a:t>
            </a:r>
            <a:r>
              <a:rPr lang="en-US" sz="1800" b="1" dirty="0" err="1">
                <a:latin typeface="Times New Roman"/>
                <a:cs typeface="Times New Roman"/>
                <a:sym typeface="Times New Roman"/>
              </a:rPr>
              <a:t>într</a:t>
            </a:r>
            <a:r>
              <a:rPr lang="en-US" sz="1800" b="1" dirty="0">
                <a:latin typeface="Times New Roman"/>
                <a:cs typeface="Times New Roman"/>
                <a:sym typeface="Times New Roman"/>
              </a:rPr>
              <a:t>-un </a:t>
            </a:r>
            <a:r>
              <a:rPr lang="en-US" sz="1800" b="1" dirty="0" err="1">
                <a:latin typeface="Times New Roman"/>
                <a:cs typeface="Times New Roman"/>
                <a:sym typeface="Times New Roman"/>
              </a:rPr>
              <a:t>mediu</a:t>
            </a:r>
            <a:r>
              <a:rPr lang="en-US" sz="1800" b="1" dirty="0">
                <a:latin typeface="Times New Roman"/>
                <a:cs typeface="Times New Roman"/>
                <a:sym typeface="Times New Roman"/>
              </a:rPr>
              <a:t> </a:t>
            </a:r>
            <a:r>
              <a:rPr lang="en-US" sz="1800" b="1" dirty="0" err="1">
                <a:latin typeface="Times New Roman"/>
                <a:cs typeface="Times New Roman"/>
                <a:sym typeface="Times New Roman"/>
              </a:rPr>
              <a:t>educațional</a:t>
            </a:r>
            <a:r>
              <a:rPr lang="en-US" sz="1800" b="1" dirty="0">
                <a:latin typeface="Times New Roman"/>
                <a:cs typeface="Times New Roman"/>
                <a:sym typeface="Times New Roman"/>
              </a:rPr>
              <a:t> outdoor </a:t>
            </a:r>
            <a:r>
              <a:rPr lang="en-US" sz="1800" b="1" dirty="0" err="1">
                <a:latin typeface="Times New Roman"/>
                <a:cs typeface="Times New Roman"/>
                <a:sym typeface="Times New Roman"/>
              </a:rPr>
              <a:t>stimulativ</a:t>
            </a:r>
            <a:r>
              <a:rPr lang="en-US" sz="1800" b="1" dirty="0">
                <a:latin typeface="Times New Roman"/>
                <a:cs typeface="Times New Roman"/>
                <a:sym typeface="Times New Roman"/>
              </a:rPr>
              <a:t>, </a:t>
            </a:r>
            <a:r>
              <a:rPr lang="en-US" sz="1800" b="1" dirty="0" err="1">
                <a:latin typeface="Times New Roman"/>
                <a:cs typeface="Times New Roman"/>
                <a:sym typeface="Times New Roman"/>
              </a:rPr>
              <a:t>ofertant</a:t>
            </a:r>
            <a:r>
              <a:rPr lang="en-US" sz="1800" b="1" dirty="0">
                <a:latin typeface="Times New Roman"/>
                <a:cs typeface="Times New Roman"/>
                <a:sym typeface="Times New Roman"/>
              </a:rPr>
              <a:t>, bine </a:t>
            </a:r>
            <a:r>
              <a:rPr lang="en-US" sz="1800" b="1" dirty="0" err="1">
                <a:latin typeface="Times New Roman"/>
                <a:cs typeface="Times New Roman"/>
                <a:sym typeface="Times New Roman"/>
              </a:rPr>
              <a:t>structurat</a:t>
            </a:r>
            <a:r>
              <a:rPr lang="en-US" sz="1800" b="1" dirty="0">
                <a:latin typeface="Times New Roman"/>
                <a:cs typeface="Times New Roman"/>
                <a:sym typeface="Times New Roman"/>
              </a:rPr>
              <a:t>, pe </a:t>
            </a:r>
            <a:r>
              <a:rPr lang="en-US" sz="1800" b="1" dirty="0" err="1">
                <a:latin typeface="Times New Roman"/>
                <a:cs typeface="Times New Roman"/>
                <a:sym typeface="Times New Roman"/>
              </a:rPr>
              <a:t>tema</a:t>
            </a:r>
            <a:r>
              <a:rPr lang="en-US" sz="1800" b="1" dirty="0">
                <a:latin typeface="Times New Roman"/>
                <a:cs typeface="Times New Roman"/>
                <a:sym typeface="Times New Roman"/>
              </a:rPr>
              <a:t> </a:t>
            </a:r>
            <a:r>
              <a:rPr lang="en-US" sz="1800" b="1" dirty="0" err="1">
                <a:latin typeface="Times New Roman"/>
                <a:cs typeface="Times New Roman"/>
                <a:sym typeface="Times New Roman"/>
              </a:rPr>
              <a:t>privind</a:t>
            </a:r>
            <a:r>
              <a:rPr lang="en-US" sz="1800" b="1" dirty="0">
                <a:latin typeface="Times New Roman"/>
                <a:cs typeface="Times New Roman"/>
                <a:sym typeface="Times New Roman"/>
              </a:rPr>
              <a:t> ,,</a:t>
            </a:r>
            <a:r>
              <a:rPr lang="en-US" sz="1800" b="1" dirty="0" err="1">
                <a:latin typeface="Times New Roman"/>
                <a:cs typeface="Times New Roman"/>
                <a:sym typeface="Times New Roman"/>
              </a:rPr>
              <a:t>Lumea</a:t>
            </a:r>
            <a:r>
              <a:rPr lang="en-US" sz="1800" b="1" dirty="0">
                <a:latin typeface="Times New Roman"/>
                <a:cs typeface="Times New Roman"/>
                <a:sym typeface="Times New Roman"/>
              </a:rPr>
              <a:t> </a:t>
            </a:r>
            <a:r>
              <a:rPr lang="en-US" sz="1800" b="1" dirty="0" err="1">
                <a:latin typeface="Times New Roman"/>
                <a:cs typeface="Times New Roman"/>
                <a:sym typeface="Times New Roman"/>
              </a:rPr>
              <a:t>dinozaurilor</a:t>
            </a:r>
            <a:r>
              <a:rPr lang="en-US" sz="1800" b="1" dirty="0">
                <a:latin typeface="Times New Roman"/>
                <a:cs typeface="Times New Roman"/>
                <a:sym typeface="Times New Roman"/>
              </a:rPr>
              <a:t>” , </a:t>
            </a:r>
            <a:r>
              <a:rPr lang="en-US" sz="1800" b="1" dirty="0" err="1">
                <a:latin typeface="Times New Roman"/>
                <a:cs typeface="Times New Roman"/>
                <a:sym typeface="Times New Roman"/>
              </a:rPr>
              <a:t>după</a:t>
            </a:r>
            <a:r>
              <a:rPr lang="en-US" sz="1800" b="1" dirty="0">
                <a:latin typeface="Times New Roman"/>
                <a:cs typeface="Times New Roman"/>
                <a:sym typeface="Times New Roman"/>
              </a:rPr>
              <a:t> o </a:t>
            </a:r>
            <a:r>
              <a:rPr lang="en-US" sz="1800" b="1" dirty="0" err="1">
                <a:latin typeface="Times New Roman"/>
                <a:cs typeface="Times New Roman"/>
                <a:sym typeface="Times New Roman"/>
              </a:rPr>
              <a:t>documentare</a:t>
            </a:r>
            <a:r>
              <a:rPr lang="en-US" sz="1800" b="1" dirty="0">
                <a:latin typeface="Times New Roman"/>
                <a:cs typeface="Times New Roman"/>
                <a:sym typeface="Times New Roman"/>
              </a:rPr>
              <a:t> bine </a:t>
            </a:r>
            <a:r>
              <a:rPr lang="en-US" sz="1800" b="1" dirty="0" err="1">
                <a:latin typeface="Times New Roman"/>
                <a:cs typeface="Times New Roman"/>
                <a:sym typeface="Times New Roman"/>
              </a:rPr>
              <a:t>realizată</a:t>
            </a:r>
            <a:r>
              <a:rPr lang="en-US" sz="1800" b="1" dirty="0">
                <a:latin typeface="Times New Roman"/>
                <a:cs typeface="Times New Roman"/>
                <a:sym typeface="Times New Roman"/>
              </a:rPr>
              <a:t>, o </a:t>
            </a:r>
            <a:r>
              <a:rPr lang="en-US" sz="1800" b="1" dirty="0" err="1">
                <a:latin typeface="Times New Roman"/>
                <a:cs typeface="Times New Roman"/>
                <a:sym typeface="Times New Roman"/>
              </a:rPr>
              <a:t>proiectare</a:t>
            </a:r>
            <a:r>
              <a:rPr lang="en-US" sz="1800" b="1" dirty="0">
                <a:latin typeface="Times New Roman"/>
                <a:cs typeface="Times New Roman"/>
                <a:sym typeface="Times New Roman"/>
              </a:rPr>
              <a:t> </a:t>
            </a:r>
            <a:r>
              <a:rPr lang="en-US" sz="1800" b="1" dirty="0" err="1">
                <a:latin typeface="Times New Roman"/>
                <a:cs typeface="Times New Roman"/>
                <a:sym typeface="Times New Roman"/>
              </a:rPr>
              <a:t>ingenioasă</a:t>
            </a:r>
            <a:r>
              <a:rPr lang="en-US" sz="1800" b="1" dirty="0">
                <a:latin typeface="Times New Roman"/>
                <a:cs typeface="Times New Roman"/>
                <a:sym typeface="Times New Roman"/>
              </a:rPr>
              <a:t> </a:t>
            </a:r>
            <a:r>
              <a:rPr lang="en-US" sz="1800" b="1" dirty="0" err="1">
                <a:latin typeface="Times New Roman"/>
                <a:cs typeface="Times New Roman"/>
                <a:sym typeface="Times New Roman"/>
              </a:rPr>
              <a:t>conformă</a:t>
            </a:r>
            <a:r>
              <a:rPr lang="en-US" sz="1800" b="1" dirty="0">
                <a:latin typeface="Times New Roman"/>
                <a:cs typeface="Times New Roman"/>
                <a:sym typeface="Times New Roman"/>
              </a:rPr>
              <a:t> cu </a:t>
            </a:r>
            <a:r>
              <a:rPr lang="en-US" sz="1800" b="1" dirty="0" err="1">
                <a:latin typeface="Times New Roman"/>
                <a:cs typeface="Times New Roman"/>
                <a:sym typeface="Times New Roman"/>
              </a:rPr>
              <a:t>cerințele</a:t>
            </a:r>
            <a:r>
              <a:rPr lang="en-US" sz="1800" b="1" dirty="0">
                <a:latin typeface="Times New Roman"/>
                <a:cs typeface="Times New Roman"/>
                <a:sym typeface="Times New Roman"/>
              </a:rPr>
              <a:t> </a:t>
            </a:r>
            <a:r>
              <a:rPr lang="en-US" sz="1800" b="1" dirty="0" err="1">
                <a:latin typeface="Times New Roman"/>
                <a:cs typeface="Times New Roman"/>
                <a:sym typeface="Times New Roman"/>
              </a:rPr>
              <a:t>curriculare</a:t>
            </a:r>
            <a:r>
              <a:rPr lang="en-US" sz="1800" b="1" dirty="0">
                <a:latin typeface="Times New Roman"/>
                <a:cs typeface="Times New Roman"/>
                <a:sym typeface="Times New Roman"/>
              </a:rPr>
              <a:t>, </a:t>
            </a:r>
            <a:r>
              <a:rPr lang="en-US" sz="1800" b="1" dirty="0" err="1">
                <a:latin typeface="Times New Roman"/>
                <a:cs typeface="Times New Roman"/>
                <a:sym typeface="Times New Roman"/>
              </a:rPr>
              <a:t>pregătirea</a:t>
            </a:r>
            <a:r>
              <a:rPr lang="en-US" sz="1800" b="1" dirty="0">
                <a:latin typeface="Times New Roman"/>
                <a:cs typeface="Times New Roman"/>
                <a:sym typeface="Times New Roman"/>
              </a:rPr>
              <a:t> de </a:t>
            </a:r>
            <a:r>
              <a:rPr lang="en-US" sz="1800" b="1" dirty="0" err="1">
                <a:latin typeface="Times New Roman"/>
                <a:cs typeface="Times New Roman"/>
                <a:sym typeface="Times New Roman"/>
              </a:rPr>
              <a:t>materiale</a:t>
            </a:r>
            <a:r>
              <a:rPr lang="en-US" sz="1800" b="1" dirty="0">
                <a:latin typeface="Times New Roman"/>
                <a:cs typeface="Times New Roman"/>
                <a:sym typeface="Times New Roman"/>
              </a:rPr>
              <a:t> </a:t>
            </a:r>
            <a:r>
              <a:rPr lang="en-US" sz="1800" b="1" dirty="0" err="1">
                <a:latin typeface="Times New Roman"/>
                <a:cs typeface="Times New Roman"/>
                <a:sym typeface="Times New Roman"/>
              </a:rPr>
              <a:t>didactice</a:t>
            </a:r>
            <a:r>
              <a:rPr lang="en-US" sz="1800" b="1" dirty="0">
                <a:latin typeface="Times New Roman"/>
                <a:cs typeface="Times New Roman"/>
                <a:sym typeface="Times New Roman"/>
              </a:rPr>
              <a:t> </a:t>
            </a:r>
            <a:r>
              <a:rPr lang="en-US" sz="1800" b="1" dirty="0" err="1">
                <a:latin typeface="Times New Roman"/>
                <a:cs typeface="Times New Roman"/>
                <a:sym typeface="Times New Roman"/>
              </a:rPr>
              <a:t>captivante</a:t>
            </a:r>
            <a:r>
              <a:rPr lang="en-US" sz="1800" b="1" dirty="0">
                <a:latin typeface="Times New Roman"/>
                <a:cs typeface="Times New Roman"/>
                <a:sym typeface="Times New Roman"/>
              </a:rPr>
              <a:t> </a:t>
            </a:r>
            <a:r>
              <a:rPr lang="en-US" sz="1800" b="1" dirty="0" err="1">
                <a:latin typeface="Times New Roman"/>
                <a:cs typeface="Times New Roman"/>
                <a:sym typeface="Times New Roman"/>
              </a:rPr>
              <a:t>și</a:t>
            </a:r>
            <a:r>
              <a:rPr lang="en-US" sz="1800" b="1" dirty="0">
                <a:latin typeface="Times New Roman"/>
                <a:cs typeface="Times New Roman"/>
                <a:sym typeface="Times New Roman"/>
              </a:rPr>
              <a:t> </a:t>
            </a:r>
            <a:r>
              <a:rPr lang="en-US" sz="1800" b="1" dirty="0" err="1">
                <a:latin typeface="Times New Roman"/>
                <a:cs typeface="Times New Roman"/>
                <a:sym typeface="Times New Roman"/>
              </a:rPr>
              <a:t>strategii</a:t>
            </a:r>
            <a:r>
              <a:rPr lang="en-US" sz="1800" b="1" dirty="0">
                <a:latin typeface="Times New Roman"/>
                <a:cs typeface="Times New Roman"/>
                <a:sym typeface="Times New Roman"/>
              </a:rPr>
              <a:t> </a:t>
            </a:r>
            <a:r>
              <a:rPr lang="en-US" sz="1800" b="1" dirty="0" err="1">
                <a:latin typeface="Times New Roman"/>
                <a:cs typeface="Times New Roman"/>
                <a:sym typeface="Times New Roman"/>
              </a:rPr>
              <a:t>didactice</a:t>
            </a:r>
            <a:r>
              <a:rPr lang="en-US" sz="1800" b="1" dirty="0">
                <a:latin typeface="Times New Roman"/>
                <a:cs typeface="Times New Roman"/>
                <a:sym typeface="Times New Roman"/>
              </a:rPr>
              <a:t> bine </a:t>
            </a:r>
            <a:r>
              <a:rPr lang="en-US" sz="1800" b="1" dirty="0" err="1">
                <a:latin typeface="Times New Roman"/>
                <a:cs typeface="Times New Roman"/>
                <a:sym typeface="Times New Roman"/>
              </a:rPr>
              <a:t>alese</a:t>
            </a:r>
            <a:r>
              <a:rPr lang="en-US" sz="1800" b="1" dirty="0">
                <a:latin typeface="Times New Roman"/>
                <a:cs typeface="Times New Roman"/>
                <a:sym typeface="Times New Roman"/>
              </a:rPr>
              <a:t> </a:t>
            </a:r>
            <a:r>
              <a:rPr lang="en-US" sz="1800" b="1" dirty="0" err="1">
                <a:latin typeface="Times New Roman"/>
                <a:cs typeface="Times New Roman"/>
                <a:sym typeface="Times New Roman"/>
              </a:rPr>
              <a:t>conduc</a:t>
            </a:r>
            <a:r>
              <a:rPr lang="en-US" sz="1800" b="1" dirty="0">
                <a:latin typeface="Times New Roman"/>
                <a:cs typeface="Times New Roman"/>
                <a:sym typeface="Times New Roman"/>
              </a:rPr>
              <a:t> la </a:t>
            </a:r>
            <a:r>
              <a:rPr lang="en-US" sz="1800" b="1" dirty="0" err="1">
                <a:latin typeface="Times New Roman"/>
                <a:cs typeface="Times New Roman"/>
                <a:sym typeface="Times New Roman"/>
              </a:rPr>
              <a:t>dezvoltarea</a:t>
            </a:r>
            <a:r>
              <a:rPr lang="en-US" sz="1800" b="1" dirty="0">
                <a:latin typeface="Times New Roman"/>
                <a:cs typeface="Times New Roman"/>
                <a:sym typeface="Times New Roman"/>
              </a:rPr>
              <a:t> </a:t>
            </a:r>
            <a:r>
              <a:rPr lang="en-US" sz="1800" b="1" dirty="0" err="1">
                <a:latin typeface="Times New Roman"/>
                <a:cs typeface="Times New Roman"/>
                <a:sym typeface="Times New Roman"/>
              </a:rPr>
              <a:t>personalității</a:t>
            </a:r>
            <a:r>
              <a:rPr lang="en-US" sz="1800" b="1" dirty="0">
                <a:latin typeface="Times New Roman"/>
                <a:cs typeface="Times New Roman"/>
                <a:sym typeface="Times New Roman"/>
              </a:rPr>
              <a:t> </a:t>
            </a:r>
            <a:r>
              <a:rPr lang="en-US" sz="1800" b="1" dirty="0" err="1">
                <a:latin typeface="Times New Roman"/>
                <a:cs typeface="Times New Roman"/>
                <a:sym typeface="Times New Roman"/>
              </a:rPr>
              <a:t>copiilor</a:t>
            </a:r>
            <a:r>
              <a:rPr lang="en-US" sz="1800" b="1" dirty="0">
                <a:latin typeface="Times New Roman"/>
                <a:cs typeface="Times New Roman"/>
                <a:sym typeface="Times New Roman"/>
              </a:rPr>
              <a:t> </a:t>
            </a:r>
            <a:r>
              <a:rPr lang="en-US" sz="1800" b="1" dirty="0" err="1">
                <a:latin typeface="Times New Roman"/>
                <a:cs typeface="Times New Roman"/>
                <a:sym typeface="Times New Roman"/>
              </a:rPr>
              <a:t>prin</a:t>
            </a:r>
            <a:r>
              <a:rPr lang="en-US" sz="1800" b="1" dirty="0">
                <a:latin typeface="Times New Roman"/>
                <a:cs typeface="Times New Roman"/>
                <a:sym typeface="Times New Roman"/>
              </a:rPr>
              <a:t> </a:t>
            </a:r>
            <a:r>
              <a:rPr lang="en-US" sz="1800" b="1" dirty="0" err="1">
                <a:latin typeface="Times New Roman"/>
                <a:cs typeface="Times New Roman"/>
                <a:sym typeface="Times New Roman"/>
              </a:rPr>
              <a:t>formarea</a:t>
            </a:r>
            <a:r>
              <a:rPr lang="en-US" sz="1800" b="1" dirty="0">
                <a:latin typeface="Times New Roman"/>
                <a:cs typeface="Times New Roman"/>
                <a:sym typeface="Times New Roman"/>
              </a:rPr>
              <a:t> </a:t>
            </a:r>
            <a:r>
              <a:rPr lang="en-US" sz="1800" b="1" dirty="0" err="1">
                <a:latin typeface="Times New Roman"/>
                <a:cs typeface="Times New Roman"/>
                <a:sym typeface="Times New Roman"/>
              </a:rPr>
              <a:t>abilităților</a:t>
            </a:r>
            <a:r>
              <a:rPr lang="en-US" sz="1800" b="1" dirty="0">
                <a:latin typeface="Times New Roman"/>
                <a:cs typeface="Times New Roman"/>
                <a:sym typeface="Times New Roman"/>
              </a:rPr>
              <a:t> de </a:t>
            </a:r>
            <a:r>
              <a:rPr lang="en-US" sz="1800" b="1" dirty="0" err="1">
                <a:latin typeface="Times New Roman"/>
                <a:cs typeface="Times New Roman"/>
                <a:sym typeface="Times New Roman"/>
              </a:rPr>
              <a:t>explorare</a:t>
            </a:r>
            <a:r>
              <a:rPr lang="en-US" sz="1800" b="1" dirty="0">
                <a:latin typeface="Times New Roman"/>
                <a:cs typeface="Times New Roman"/>
                <a:sym typeface="Times New Roman"/>
              </a:rPr>
              <a:t>, </a:t>
            </a:r>
            <a:r>
              <a:rPr lang="en-US" sz="1800" b="1" dirty="0" err="1">
                <a:latin typeface="Times New Roman"/>
                <a:cs typeface="Times New Roman"/>
                <a:sym typeface="Times New Roman"/>
              </a:rPr>
              <a:t>comunicare</a:t>
            </a:r>
            <a:r>
              <a:rPr lang="en-US" sz="1800" b="1" dirty="0">
                <a:latin typeface="Times New Roman"/>
                <a:cs typeface="Times New Roman"/>
                <a:sym typeface="Times New Roman"/>
              </a:rPr>
              <a:t>, </a:t>
            </a:r>
            <a:r>
              <a:rPr lang="en-US" sz="1800" b="1" dirty="0" err="1">
                <a:latin typeface="Times New Roman"/>
                <a:cs typeface="Times New Roman"/>
                <a:sym typeface="Times New Roman"/>
              </a:rPr>
              <a:t>conlucrare</a:t>
            </a:r>
            <a:r>
              <a:rPr lang="en-US" sz="1800" b="1" dirty="0">
                <a:latin typeface="Times New Roman"/>
                <a:cs typeface="Times New Roman"/>
                <a:sym typeface="Times New Roman"/>
              </a:rPr>
              <a:t>, </a:t>
            </a:r>
            <a:r>
              <a:rPr lang="en-US" sz="1800" b="1" dirty="0" err="1">
                <a:latin typeface="Times New Roman"/>
                <a:cs typeface="Times New Roman"/>
                <a:sym typeface="Times New Roman"/>
              </a:rPr>
              <a:t>studiu</a:t>
            </a:r>
            <a:r>
              <a:rPr lang="en-US" sz="1800" b="1" dirty="0">
                <a:latin typeface="Times New Roman"/>
                <a:cs typeface="Times New Roman"/>
                <a:sym typeface="Times New Roman"/>
              </a:rPr>
              <a:t>, </a:t>
            </a:r>
            <a:r>
              <a:rPr lang="en-US" sz="1800" b="1" dirty="0" err="1">
                <a:latin typeface="Times New Roman"/>
                <a:cs typeface="Times New Roman"/>
                <a:sym typeface="Times New Roman"/>
              </a:rPr>
              <a:t>utilizarea</a:t>
            </a:r>
            <a:r>
              <a:rPr lang="en-US" sz="1800" b="1" dirty="0">
                <a:latin typeface="Times New Roman"/>
                <a:cs typeface="Times New Roman"/>
                <a:sym typeface="Times New Roman"/>
              </a:rPr>
              <a:t> de </a:t>
            </a:r>
            <a:r>
              <a:rPr lang="en-US" sz="1800" b="1" dirty="0" err="1">
                <a:latin typeface="Times New Roman"/>
                <a:cs typeface="Times New Roman"/>
                <a:sym typeface="Times New Roman"/>
              </a:rPr>
              <a:t>noi</a:t>
            </a:r>
            <a:r>
              <a:rPr lang="en-US" sz="1800" b="1" dirty="0">
                <a:latin typeface="Times New Roman"/>
                <a:cs typeface="Times New Roman"/>
                <a:sym typeface="Times New Roman"/>
              </a:rPr>
              <a:t> </a:t>
            </a:r>
            <a:r>
              <a:rPr lang="en-US" sz="1800" b="1" dirty="0" err="1">
                <a:latin typeface="Times New Roman"/>
                <a:cs typeface="Times New Roman"/>
                <a:sym typeface="Times New Roman"/>
              </a:rPr>
              <a:t>instrumente</a:t>
            </a:r>
            <a:r>
              <a:rPr lang="en-US" sz="1800" b="1" dirty="0">
                <a:latin typeface="Times New Roman"/>
                <a:cs typeface="Times New Roman"/>
                <a:sym typeface="Times New Roman"/>
              </a:rPr>
              <a:t> de </a:t>
            </a:r>
            <a:r>
              <a:rPr lang="en-US" sz="1800" b="1" dirty="0" err="1">
                <a:latin typeface="Times New Roman"/>
                <a:cs typeface="Times New Roman"/>
                <a:sym typeface="Times New Roman"/>
              </a:rPr>
              <a:t>lucru</a:t>
            </a:r>
            <a:r>
              <a:rPr lang="en-US" sz="1800" b="1" dirty="0">
                <a:latin typeface="Times New Roman"/>
                <a:cs typeface="Times New Roman"/>
                <a:sym typeface="Times New Roman"/>
              </a:rPr>
              <a:t>, </a:t>
            </a:r>
            <a:r>
              <a:rPr lang="en-US" sz="1800" b="1" dirty="0" err="1">
                <a:latin typeface="Times New Roman"/>
                <a:cs typeface="Times New Roman"/>
                <a:sym typeface="Times New Roman"/>
              </a:rPr>
              <a:t>dezvoltarea</a:t>
            </a:r>
            <a:r>
              <a:rPr lang="en-US" sz="1800" b="1" dirty="0">
                <a:latin typeface="Times New Roman"/>
                <a:cs typeface="Times New Roman"/>
                <a:sym typeface="Times New Roman"/>
              </a:rPr>
              <a:t> </a:t>
            </a:r>
            <a:r>
              <a:rPr lang="en-US" sz="1800" b="1" dirty="0" err="1">
                <a:latin typeface="Times New Roman"/>
                <a:cs typeface="Times New Roman"/>
                <a:sym typeface="Times New Roman"/>
              </a:rPr>
              <a:t>atenției</a:t>
            </a:r>
            <a:r>
              <a:rPr lang="en-US" sz="1800" b="1" dirty="0">
                <a:latin typeface="Times New Roman"/>
                <a:cs typeface="Times New Roman"/>
                <a:sym typeface="Times New Roman"/>
              </a:rPr>
              <a:t> volitive </a:t>
            </a:r>
            <a:r>
              <a:rPr lang="en-US" sz="1800" b="1" dirty="0" err="1">
                <a:latin typeface="Times New Roman"/>
                <a:cs typeface="Times New Roman"/>
                <a:sym typeface="Times New Roman"/>
              </a:rPr>
              <a:t>și</a:t>
            </a:r>
            <a:r>
              <a:rPr lang="en-US" sz="1800" b="1" dirty="0">
                <a:latin typeface="Times New Roman"/>
                <a:cs typeface="Times New Roman"/>
                <a:sym typeface="Times New Roman"/>
              </a:rPr>
              <a:t> </a:t>
            </a:r>
            <a:r>
              <a:rPr lang="en-US" sz="1800" b="1" dirty="0" err="1">
                <a:latin typeface="Times New Roman"/>
                <a:cs typeface="Times New Roman"/>
                <a:sym typeface="Times New Roman"/>
              </a:rPr>
              <a:t>inteligenței</a:t>
            </a:r>
            <a:r>
              <a:rPr lang="en-US" sz="1800" b="1" dirty="0">
                <a:latin typeface="Times New Roman"/>
                <a:cs typeface="Times New Roman"/>
                <a:sym typeface="Times New Roman"/>
              </a:rPr>
              <a:t> </a:t>
            </a:r>
            <a:r>
              <a:rPr lang="en-US" sz="1800" b="1" dirty="0" err="1">
                <a:latin typeface="Times New Roman"/>
                <a:cs typeface="Times New Roman"/>
                <a:sym typeface="Times New Roman"/>
              </a:rPr>
              <a:t>emoționale</a:t>
            </a:r>
            <a:r>
              <a:rPr lang="en-US" sz="1400" dirty="0">
                <a:latin typeface="Times New Roman"/>
                <a:cs typeface="Times New Roman"/>
                <a:sym typeface="Times New Roman"/>
              </a:rPr>
              <a:t>.</a:t>
            </a:r>
            <a:endParaRPr sz="2520" dirty="0"/>
          </a:p>
        </p:txBody>
      </p:sp>
      <p:sp>
        <p:nvSpPr>
          <p:cNvPr id="172" name="Google Shape;172;p30"/>
          <p:cNvSpPr txBox="1">
            <a:spLocks noGrp="1"/>
          </p:cNvSpPr>
          <p:nvPr>
            <p:ph type="body" idx="1"/>
          </p:nvPr>
        </p:nvSpPr>
        <p:spPr>
          <a:xfrm>
            <a:off x="292893" y="2571750"/>
            <a:ext cx="4707731" cy="2300288"/>
          </a:xfrm>
          <a:prstGeom prst="rect">
            <a:avLst/>
          </a:prstGeom>
        </p:spPr>
        <p:txBody>
          <a:bodyPr spcFirstLastPara="1" wrap="square" lIns="91425" tIns="91425" rIns="91425" bIns="91425" anchor="t" anchorCtr="0">
            <a:normAutofit fontScale="47500" lnSpcReduction="20000"/>
          </a:bodyPr>
          <a:lstStyle/>
          <a:p>
            <a:pPr marL="0" lvl="0" indent="0" algn="l" rtl="0">
              <a:lnSpc>
                <a:spcPct val="100000"/>
              </a:lnSpc>
              <a:spcBef>
                <a:spcPts val="0"/>
              </a:spcBef>
              <a:spcAft>
                <a:spcPts val="0"/>
              </a:spcAft>
              <a:buNone/>
            </a:pPr>
            <a:r>
              <a:rPr lang="en-US" sz="2600" b="1" dirty="0">
                <a:solidFill>
                  <a:schemeClr val="tx1"/>
                </a:solidFill>
                <a:latin typeface="Times New Roman"/>
                <a:ea typeface="Times New Roman"/>
                <a:cs typeface="Times New Roman"/>
                <a:sym typeface="Times New Roman"/>
              </a:rPr>
              <a:t>BIBLIOGRAFIE:</a:t>
            </a:r>
          </a:p>
          <a:p>
            <a:pPr marL="0" lvl="0" indent="0" algn="l" rtl="0">
              <a:lnSpc>
                <a:spcPct val="100000"/>
              </a:lnSpc>
              <a:spcBef>
                <a:spcPts val="0"/>
              </a:spcBef>
              <a:spcAft>
                <a:spcPts val="0"/>
              </a:spcAft>
              <a:buNone/>
            </a:pPr>
            <a:endParaRPr lang="en-US" sz="2600" b="1" dirty="0">
              <a:solidFill>
                <a:schemeClr val="tx1"/>
              </a:solidFill>
              <a:latin typeface="Times New Roman"/>
              <a:ea typeface="Times New Roman"/>
              <a:cs typeface="Times New Roman"/>
              <a:sym typeface="Times New Roman"/>
            </a:endParaRPr>
          </a:p>
          <a:p>
            <a:pPr marL="342900" marR="0" lvl="0" indent="-342900">
              <a:lnSpc>
                <a:spcPct val="115000"/>
              </a:lnSpc>
              <a:spcBef>
                <a:spcPts val="0"/>
              </a:spcBef>
              <a:spcAft>
                <a:spcPts val="0"/>
              </a:spcAft>
              <a:buFont typeface="Times New Roman" panose="02020603050405020304" pitchFamily="18" charset="0"/>
              <a:buAutoNum type="arabicPeriod"/>
            </a:pPr>
            <a:r>
              <a:rPr lang="pt-BR" sz="2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Curriculum pentru invatamantul prescolar”, (2019), Didactica House Publishing, Bucuresti;</a:t>
            </a:r>
            <a:endParaRPr lang="pt-BR" sz="29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Times New Roman" panose="02020603050405020304" pitchFamily="18" charset="0"/>
              <a:buAutoNum type="arabicPeriod"/>
            </a:pPr>
            <a:r>
              <a:rPr lang="pt-BR" sz="2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Programa activitatilor instructiv – educative in gradinita de copii”, (2008), Ed.V&amp;I Integral, Bucuresti;</a:t>
            </a:r>
            <a:endParaRPr lang="pt-BR" sz="29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1000"/>
              </a:spcAft>
              <a:buFont typeface="Times New Roman" panose="02020603050405020304" pitchFamily="18" charset="0"/>
              <a:buAutoNum type="arabicPeriod"/>
            </a:pPr>
            <a:r>
              <a:rPr lang="pt-BR" sz="29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Ghidul de bune practici pentru educația timpurie a copiilor între 3-6/7 ani;</a:t>
            </a:r>
            <a:endParaRPr lang="pt-BR" sz="29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lnSpc>
                <a:spcPct val="115000"/>
              </a:lnSpc>
              <a:spcBef>
                <a:spcPts val="0"/>
              </a:spcBef>
              <a:spcAft>
                <a:spcPts val="1000"/>
              </a:spcAft>
              <a:buNone/>
            </a:pPr>
            <a:r>
              <a:rPr lang="pt-BR"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pt-BR"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None/>
            </a:pPr>
            <a:endParaRPr lang="pt-BR" sz="1400" dirty="0">
              <a:solidFill>
                <a:schemeClr val="dk1"/>
              </a:solidFill>
              <a:latin typeface="Times New Roman"/>
              <a:ea typeface="Times New Roman"/>
              <a:cs typeface="Times New Roman"/>
              <a:sym typeface="Times New Roman"/>
            </a:endParaRPr>
          </a:p>
        </p:txBody>
      </p:sp>
      <p:sp>
        <p:nvSpPr>
          <p:cNvPr id="173" name="Google Shape;173;p30"/>
          <p:cNvSpPr txBox="1">
            <a:spLocks noGrp="1"/>
          </p:cNvSpPr>
          <p:nvPr>
            <p:ph type="body" idx="1"/>
          </p:nvPr>
        </p:nvSpPr>
        <p:spPr>
          <a:xfrm>
            <a:off x="5083967" y="2836068"/>
            <a:ext cx="3646183" cy="1185861"/>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US" sz="1600" dirty="0">
                <a:solidFill>
                  <a:schemeClr val="dk1"/>
                </a:solidFill>
                <a:latin typeface="Times New Roman"/>
                <a:ea typeface="Times New Roman"/>
                <a:cs typeface="Times New Roman"/>
                <a:sym typeface="Times New Roman"/>
              </a:rPr>
              <a:t>4. Prima </a:t>
            </a:r>
            <a:r>
              <a:rPr lang="en-US" sz="1600" dirty="0" err="1">
                <a:solidFill>
                  <a:schemeClr val="dk1"/>
                </a:solidFill>
                <a:latin typeface="Times New Roman"/>
                <a:ea typeface="Times New Roman"/>
                <a:cs typeface="Times New Roman"/>
                <a:sym typeface="Times New Roman"/>
              </a:rPr>
              <a:t>mea</a:t>
            </a:r>
            <a:r>
              <a:rPr lang="en-US" sz="1600" dirty="0">
                <a:solidFill>
                  <a:schemeClr val="dk1"/>
                </a:solidFill>
                <a:latin typeface="Times New Roman"/>
                <a:ea typeface="Times New Roman"/>
                <a:cs typeface="Times New Roman"/>
                <a:sym typeface="Times New Roman"/>
              </a:rPr>
              <a:t> </a:t>
            </a:r>
            <a:r>
              <a:rPr lang="en-US" sz="1600" dirty="0" err="1">
                <a:solidFill>
                  <a:schemeClr val="dk1"/>
                </a:solidFill>
                <a:latin typeface="Times New Roman"/>
                <a:ea typeface="Times New Roman"/>
                <a:cs typeface="Times New Roman"/>
                <a:sym typeface="Times New Roman"/>
              </a:rPr>
              <a:t>enciclopedie</a:t>
            </a:r>
            <a:r>
              <a:rPr lang="en-US" sz="1600" dirty="0">
                <a:solidFill>
                  <a:schemeClr val="dk1"/>
                </a:solidFill>
                <a:latin typeface="Times New Roman"/>
                <a:ea typeface="Times New Roman"/>
                <a:cs typeface="Times New Roman"/>
                <a:sym typeface="Times New Roman"/>
              </a:rPr>
              <a:t> </a:t>
            </a:r>
            <a:r>
              <a:rPr lang="en-US" sz="1600" dirty="0" err="1">
                <a:solidFill>
                  <a:schemeClr val="dk1"/>
                </a:solidFill>
                <a:latin typeface="Times New Roman"/>
                <a:ea typeface="Times New Roman"/>
                <a:cs typeface="Times New Roman"/>
                <a:sym typeface="Times New Roman"/>
              </a:rPr>
              <a:t>despre</a:t>
            </a:r>
            <a:r>
              <a:rPr lang="en-US" sz="1600" dirty="0">
                <a:solidFill>
                  <a:schemeClr val="dk1"/>
                </a:solidFill>
                <a:latin typeface="Times New Roman"/>
                <a:ea typeface="Times New Roman"/>
                <a:cs typeface="Times New Roman"/>
                <a:sym typeface="Times New Roman"/>
              </a:rPr>
              <a:t>, </a:t>
            </a:r>
            <a:r>
              <a:rPr lang="en-US" sz="1600" dirty="0" err="1">
                <a:solidFill>
                  <a:schemeClr val="dk1"/>
                </a:solidFill>
                <a:latin typeface="Times New Roman"/>
                <a:ea typeface="Times New Roman"/>
                <a:cs typeface="Times New Roman"/>
                <a:sym typeface="Times New Roman"/>
              </a:rPr>
              <a:t>dinozauri</a:t>
            </a:r>
            <a:r>
              <a:rPr lang="en-US" sz="1600" dirty="0">
                <a:solidFill>
                  <a:schemeClr val="dk1"/>
                </a:solidFill>
                <a:latin typeface="Times New Roman"/>
                <a:ea typeface="Times New Roman"/>
                <a:cs typeface="Times New Roman"/>
                <a:sym typeface="Times New Roman"/>
              </a:rPr>
              <a:t>, 2021, </a:t>
            </a:r>
            <a:r>
              <a:rPr lang="en-US" sz="1600" dirty="0" err="1">
                <a:solidFill>
                  <a:schemeClr val="dk1"/>
                </a:solidFill>
                <a:latin typeface="Times New Roman"/>
                <a:ea typeface="Times New Roman"/>
                <a:cs typeface="Times New Roman"/>
                <a:sym typeface="Times New Roman"/>
              </a:rPr>
              <a:t>editura</a:t>
            </a:r>
            <a:r>
              <a:rPr lang="en-US" sz="1600" dirty="0">
                <a:solidFill>
                  <a:schemeClr val="dk1"/>
                </a:solidFill>
                <a:latin typeface="Times New Roman"/>
                <a:ea typeface="Times New Roman"/>
                <a:cs typeface="Times New Roman"/>
                <a:sym typeface="Times New Roman"/>
              </a:rPr>
              <a:t> Gama</a:t>
            </a:r>
          </a:p>
          <a:p>
            <a:pPr marL="0" lvl="0" indent="0" algn="l" rtl="0">
              <a:lnSpc>
                <a:spcPct val="100000"/>
              </a:lnSpc>
              <a:spcBef>
                <a:spcPts val="0"/>
              </a:spcBef>
              <a:spcAft>
                <a:spcPts val="0"/>
              </a:spcAft>
              <a:buNone/>
            </a:pPr>
            <a:r>
              <a:rPr lang="en-US" sz="1600" dirty="0">
                <a:solidFill>
                  <a:schemeClr val="dk1"/>
                </a:solidFill>
                <a:latin typeface="Times New Roman"/>
                <a:ea typeface="Times New Roman"/>
                <a:cs typeface="Times New Roman"/>
                <a:sym typeface="Times New Roman"/>
              </a:rPr>
              <a:t>5.Enciclopedia </a:t>
            </a:r>
            <a:r>
              <a:rPr lang="en-US" sz="1600" dirty="0" err="1">
                <a:solidFill>
                  <a:schemeClr val="dk1"/>
                </a:solidFill>
                <a:latin typeface="Times New Roman"/>
                <a:ea typeface="Times New Roman"/>
                <a:cs typeface="Times New Roman"/>
                <a:sym typeface="Times New Roman"/>
              </a:rPr>
              <a:t>Cunoașterii</a:t>
            </a:r>
            <a:r>
              <a:rPr lang="en-US" sz="1600" dirty="0">
                <a:solidFill>
                  <a:schemeClr val="dk1"/>
                </a:solidFill>
                <a:latin typeface="Times New Roman"/>
                <a:ea typeface="Times New Roman"/>
                <a:cs typeface="Times New Roman"/>
                <a:sym typeface="Times New Roman"/>
              </a:rPr>
              <a:t>. </a:t>
            </a:r>
            <a:r>
              <a:rPr lang="en-US" sz="1600" dirty="0" err="1">
                <a:solidFill>
                  <a:schemeClr val="dk1"/>
                </a:solidFill>
                <a:latin typeface="Times New Roman"/>
                <a:ea typeface="Times New Roman"/>
                <a:cs typeface="Times New Roman"/>
                <a:sym typeface="Times New Roman"/>
              </a:rPr>
              <a:t>Dinozauri</a:t>
            </a:r>
            <a:r>
              <a:rPr lang="en-US" sz="1600" dirty="0">
                <a:solidFill>
                  <a:schemeClr val="dk1"/>
                </a:solidFill>
                <a:latin typeface="Times New Roman"/>
                <a:ea typeface="Times New Roman"/>
                <a:cs typeface="Times New Roman"/>
                <a:sym typeface="Times New Roman"/>
              </a:rPr>
              <a:t>, 2020, </a:t>
            </a:r>
            <a:r>
              <a:rPr lang="en-US" sz="1600" dirty="0" err="1">
                <a:solidFill>
                  <a:schemeClr val="dk1"/>
                </a:solidFill>
                <a:latin typeface="Times New Roman"/>
                <a:ea typeface="Times New Roman"/>
                <a:cs typeface="Times New Roman"/>
                <a:sym typeface="Times New Roman"/>
              </a:rPr>
              <a:t>editura</a:t>
            </a:r>
            <a:r>
              <a:rPr lang="en-US" sz="1600" dirty="0">
                <a:solidFill>
                  <a:schemeClr val="dk1"/>
                </a:solidFill>
                <a:latin typeface="Times New Roman"/>
                <a:ea typeface="Times New Roman"/>
                <a:cs typeface="Times New Roman"/>
                <a:sym typeface="Times New Roman"/>
              </a:rPr>
              <a:t> LITERA</a:t>
            </a:r>
            <a:endParaRPr sz="1600" dirty="0">
              <a:solidFill>
                <a:schemeClr val="dk1"/>
              </a:solidFill>
              <a:latin typeface="Times New Roman"/>
              <a:ea typeface="Times New Roman"/>
              <a:cs typeface="Times New Roman"/>
              <a:sym typeface="Times New Roman"/>
            </a:endParaRPr>
          </a:p>
        </p:txBody>
      </p:sp>
      <p:sp>
        <p:nvSpPr>
          <p:cNvPr id="175" name="Google Shape;175;p30"/>
          <p:cNvSpPr txBox="1"/>
          <p:nvPr/>
        </p:nvSpPr>
        <p:spPr>
          <a:xfrm>
            <a:off x="3073025" y="4151850"/>
            <a:ext cx="27243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o" sz="1700" b="1">
                <a:latin typeface="Times New Roman"/>
                <a:ea typeface="Times New Roman"/>
                <a:cs typeface="Times New Roman"/>
                <a:sym typeface="Times New Roman"/>
              </a:rPr>
              <a:t>Vă mulțumim!</a:t>
            </a:r>
            <a:endParaRPr sz="1700" b="1">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
        <p:cNvGrpSpPr/>
        <p:nvPr/>
      </p:nvGrpSpPr>
      <p:grpSpPr>
        <a:xfrm>
          <a:off x="0" y="0"/>
          <a:ext cx="0" cy="0"/>
          <a:chOff x="0" y="0"/>
          <a:chExt cx="0" cy="0"/>
        </a:xfrm>
      </p:grpSpPr>
      <p:sp>
        <p:nvSpPr>
          <p:cNvPr id="62" name="Google Shape;62;p14"/>
          <p:cNvSpPr txBox="1"/>
          <p:nvPr/>
        </p:nvSpPr>
        <p:spPr>
          <a:xfrm>
            <a:off x="438150" y="476250"/>
            <a:ext cx="8591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63" name="Google Shape;63;p14"/>
          <p:cNvSpPr txBox="1"/>
          <p:nvPr/>
        </p:nvSpPr>
        <p:spPr>
          <a:xfrm>
            <a:off x="495300" y="285750"/>
            <a:ext cx="8153400" cy="3924121"/>
          </a:xfrm>
          <a:prstGeom prst="rect">
            <a:avLst/>
          </a:prstGeom>
          <a:noFill/>
          <a:ln>
            <a:noFill/>
          </a:ln>
        </p:spPr>
        <p:txBody>
          <a:bodyPr spcFirstLastPara="1" wrap="square" lIns="91425" tIns="91425" rIns="91425" bIns="91425" anchor="t" anchorCtr="0">
            <a:spAutoFit/>
          </a:bodyPr>
          <a:lstStyle/>
          <a:p>
            <a:pPr marL="0" lvl="0" indent="0" algn="ctr" rtl="0">
              <a:lnSpc>
                <a:spcPct val="150000"/>
              </a:lnSpc>
              <a:spcBef>
                <a:spcPts val="0"/>
              </a:spcBef>
              <a:spcAft>
                <a:spcPts val="0"/>
              </a:spcAft>
              <a:buNone/>
            </a:pPr>
            <a:r>
              <a:rPr lang="ro" sz="1800" b="1" dirty="0">
                <a:latin typeface="Times New Roman"/>
                <a:ea typeface="Times New Roman"/>
                <a:cs typeface="Times New Roman"/>
                <a:sym typeface="Times New Roman"/>
              </a:rPr>
              <a:t>Obiectivele urmărite:</a:t>
            </a:r>
            <a:endParaRPr sz="1800" b="1" dirty="0">
              <a:latin typeface="Times New Roman"/>
              <a:ea typeface="Times New Roman"/>
              <a:cs typeface="Times New Roman"/>
              <a:sym typeface="Times New Roman"/>
            </a:endParaRPr>
          </a:p>
          <a:p>
            <a:pPr marL="0" lvl="0" indent="0" algn="just" rtl="0">
              <a:lnSpc>
                <a:spcPct val="150000"/>
              </a:lnSpc>
              <a:spcBef>
                <a:spcPts val="0"/>
              </a:spcBef>
              <a:spcAft>
                <a:spcPts val="0"/>
              </a:spcAft>
              <a:buNone/>
            </a:pPr>
            <a:endParaRPr sz="1800" dirty="0">
              <a:latin typeface="Times New Roman"/>
              <a:ea typeface="Times New Roman"/>
              <a:cs typeface="Times New Roman"/>
              <a:sym typeface="Times New Roman"/>
            </a:endParaRPr>
          </a:p>
          <a:p>
            <a:pPr marL="457200" lvl="0" indent="-342900" algn="just" rtl="0">
              <a:lnSpc>
                <a:spcPct val="150000"/>
              </a:lnSpc>
              <a:spcBef>
                <a:spcPts val="0"/>
              </a:spcBef>
              <a:spcAft>
                <a:spcPts val="0"/>
              </a:spcAft>
              <a:buSzPts val="1800"/>
              <a:buFont typeface="Times New Roman"/>
              <a:buChar char="➢"/>
            </a:pPr>
            <a:r>
              <a:rPr lang="ro" sz="1800" dirty="0">
                <a:latin typeface="Times New Roman"/>
                <a:ea typeface="Times New Roman"/>
                <a:cs typeface="Times New Roman"/>
                <a:sym typeface="Times New Roman"/>
              </a:rPr>
              <a:t>Să descoperim aspectele teoretice și practice </a:t>
            </a:r>
            <a:r>
              <a:rPr lang="en-US" sz="1800" dirty="0" err="1">
                <a:latin typeface="Times New Roman"/>
                <a:ea typeface="Times New Roman"/>
                <a:cs typeface="Times New Roman"/>
                <a:sym typeface="Times New Roman"/>
              </a:rPr>
              <a:t>referitoare</a:t>
            </a:r>
            <a:r>
              <a:rPr lang="en-US" sz="1800" dirty="0">
                <a:latin typeface="Times New Roman"/>
                <a:ea typeface="Times New Roman"/>
                <a:cs typeface="Times New Roman"/>
                <a:sym typeface="Times New Roman"/>
              </a:rPr>
              <a:t> la ,,</a:t>
            </a:r>
            <a:r>
              <a:rPr lang="en-US" sz="1800" dirty="0" err="1">
                <a:latin typeface="Times New Roman"/>
                <a:ea typeface="Times New Roman"/>
                <a:cs typeface="Times New Roman"/>
                <a:sym typeface="Times New Roman"/>
              </a:rPr>
              <a:t>lumea</a:t>
            </a:r>
            <a:r>
              <a:rPr lang="en-US" sz="1800" dirty="0">
                <a:latin typeface="Times New Roman"/>
                <a:ea typeface="Times New Roman"/>
                <a:cs typeface="Times New Roman"/>
                <a:sym typeface="Times New Roman"/>
              </a:rPr>
              <a:t> </a:t>
            </a:r>
            <a:r>
              <a:rPr lang="en-US" sz="1800" dirty="0" err="1">
                <a:latin typeface="Times New Roman"/>
                <a:ea typeface="Times New Roman"/>
                <a:cs typeface="Times New Roman"/>
                <a:sym typeface="Times New Roman"/>
              </a:rPr>
              <a:t>dinozaurilor</a:t>
            </a:r>
            <a:r>
              <a:rPr lang="en-US" sz="1800" dirty="0">
                <a:latin typeface="Times New Roman"/>
                <a:ea typeface="Times New Roman"/>
                <a:cs typeface="Times New Roman"/>
                <a:sym typeface="Times New Roman"/>
              </a:rPr>
              <a:t>”</a:t>
            </a:r>
            <a:r>
              <a:rPr lang="ro" sz="1800" dirty="0">
                <a:latin typeface="Times New Roman"/>
                <a:ea typeface="Times New Roman"/>
                <a:cs typeface="Times New Roman"/>
                <a:sym typeface="Times New Roman"/>
              </a:rPr>
              <a:t>;</a:t>
            </a:r>
            <a:endParaRPr sz="1800" dirty="0">
              <a:latin typeface="Times New Roman"/>
              <a:ea typeface="Times New Roman"/>
              <a:cs typeface="Times New Roman"/>
              <a:sym typeface="Times New Roman"/>
            </a:endParaRPr>
          </a:p>
          <a:p>
            <a:pPr marL="457200" lvl="0" indent="-342900" algn="just" rtl="0">
              <a:lnSpc>
                <a:spcPct val="150000"/>
              </a:lnSpc>
              <a:spcBef>
                <a:spcPts val="0"/>
              </a:spcBef>
              <a:spcAft>
                <a:spcPts val="0"/>
              </a:spcAft>
              <a:buSzPts val="1800"/>
              <a:buFont typeface="Times New Roman"/>
              <a:buChar char="➢"/>
            </a:pPr>
            <a:r>
              <a:rPr lang="ro" sz="1800" dirty="0">
                <a:latin typeface="Times New Roman"/>
                <a:ea typeface="Times New Roman"/>
                <a:cs typeface="Times New Roman"/>
                <a:sym typeface="Times New Roman"/>
              </a:rPr>
              <a:t>Să valorificăm oportunitățile de învățare</a:t>
            </a:r>
            <a:r>
              <a:rPr lang="en-US" sz="1800" dirty="0">
                <a:latin typeface="Times New Roman"/>
                <a:ea typeface="Times New Roman"/>
                <a:cs typeface="Times New Roman"/>
                <a:sym typeface="Times New Roman"/>
              </a:rPr>
              <a:t> </a:t>
            </a:r>
            <a:r>
              <a:rPr lang="en-US" sz="1800" dirty="0" err="1">
                <a:latin typeface="Times New Roman"/>
                <a:ea typeface="Times New Roman"/>
                <a:cs typeface="Times New Roman"/>
                <a:sym typeface="Times New Roman"/>
              </a:rPr>
              <a:t>referitoare</a:t>
            </a:r>
            <a:r>
              <a:rPr lang="en-US" sz="1800" dirty="0">
                <a:latin typeface="Times New Roman"/>
                <a:ea typeface="Times New Roman"/>
                <a:cs typeface="Times New Roman"/>
                <a:sym typeface="Times New Roman"/>
              </a:rPr>
              <a:t> la </a:t>
            </a:r>
            <a:r>
              <a:rPr lang="en-US" sz="1800" dirty="0" err="1">
                <a:latin typeface="Times New Roman"/>
                <a:ea typeface="Times New Roman"/>
                <a:cs typeface="Times New Roman"/>
                <a:sym typeface="Times New Roman"/>
              </a:rPr>
              <a:t>dinozauri</a:t>
            </a:r>
            <a:r>
              <a:rPr lang="ro" sz="1800" dirty="0">
                <a:latin typeface="Times New Roman"/>
                <a:ea typeface="Times New Roman"/>
                <a:cs typeface="Times New Roman"/>
                <a:sym typeface="Times New Roman"/>
              </a:rPr>
              <a:t> în mediul outdoor;</a:t>
            </a:r>
            <a:endParaRPr sz="1800" dirty="0">
              <a:latin typeface="Times New Roman"/>
              <a:ea typeface="Times New Roman"/>
              <a:cs typeface="Times New Roman"/>
              <a:sym typeface="Times New Roman"/>
            </a:endParaRPr>
          </a:p>
          <a:p>
            <a:pPr marL="457200" lvl="0" indent="-342900" algn="just" rtl="0">
              <a:lnSpc>
                <a:spcPct val="150000"/>
              </a:lnSpc>
              <a:spcBef>
                <a:spcPts val="0"/>
              </a:spcBef>
              <a:spcAft>
                <a:spcPts val="0"/>
              </a:spcAft>
              <a:buSzPts val="1800"/>
              <a:buFont typeface="Times New Roman"/>
              <a:buChar char="➢"/>
            </a:pPr>
            <a:r>
              <a:rPr lang="ro" sz="1800" dirty="0">
                <a:latin typeface="Times New Roman"/>
                <a:ea typeface="Times New Roman"/>
                <a:cs typeface="Times New Roman"/>
                <a:sym typeface="Times New Roman"/>
              </a:rPr>
              <a:t>Să adaptăm și să implementăm strategiile și exemplele propuse la nevoile de cunoaștere ale preșcolarului și ale noastre.</a:t>
            </a:r>
            <a:endParaRPr sz="1800" dirty="0">
              <a:latin typeface="Times New Roman"/>
              <a:ea typeface="Times New Roman"/>
              <a:cs typeface="Times New Roman"/>
              <a:sym typeface="Times New Roman"/>
            </a:endParaRPr>
          </a:p>
          <a:p>
            <a:pPr marL="457200" lvl="0" indent="0" algn="l" rtl="0">
              <a:lnSpc>
                <a:spcPct val="150000"/>
              </a:lnSpc>
              <a:spcBef>
                <a:spcPts val="0"/>
              </a:spcBef>
              <a:spcAft>
                <a:spcPts val="0"/>
              </a:spcAft>
              <a:buNone/>
            </a:pPr>
            <a:endParaRPr sz="1800" dirty="0">
              <a:latin typeface="Times New Roman"/>
              <a:ea typeface="Times New Roman"/>
              <a:cs typeface="Times New Roman"/>
              <a:sym typeface="Times New Roman"/>
            </a:endParaRPr>
          </a:p>
          <a:p>
            <a:pPr marL="457200" lvl="0" indent="0" algn="ctr" rtl="0">
              <a:lnSpc>
                <a:spcPct val="150000"/>
              </a:lnSpc>
              <a:spcBef>
                <a:spcPts val="0"/>
              </a:spcBef>
              <a:spcAft>
                <a:spcPts val="0"/>
              </a:spcAft>
              <a:buNone/>
            </a:pPr>
            <a:r>
              <a:rPr lang="ro" sz="1800" b="1" i="1" dirty="0">
                <a:latin typeface="Times New Roman"/>
                <a:ea typeface="Times New Roman"/>
                <a:cs typeface="Times New Roman"/>
                <a:sym typeface="Times New Roman"/>
              </a:rPr>
              <a:t>„Schimbarea suntem Noi”</a:t>
            </a:r>
            <a:endParaRPr sz="1800" b="1" i="1" dirty="0">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
        <p:cNvGrpSpPr/>
        <p:nvPr/>
      </p:nvGrpSpPr>
      <p:grpSpPr>
        <a:xfrm>
          <a:off x="0" y="0"/>
          <a:ext cx="0" cy="0"/>
          <a:chOff x="0" y="0"/>
          <a:chExt cx="0" cy="0"/>
        </a:xfrm>
      </p:grpSpPr>
      <p:sp>
        <p:nvSpPr>
          <p:cNvPr id="68" name="Google Shape;68;p15"/>
          <p:cNvSpPr txBox="1">
            <a:spLocks noGrp="1"/>
          </p:cNvSpPr>
          <p:nvPr>
            <p:ph type="ctrTitle"/>
          </p:nvPr>
        </p:nvSpPr>
        <p:spPr>
          <a:xfrm>
            <a:off x="311700" y="106875"/>
            <a:ext cx="8520600" cy="47610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sz="2200" b="1" dirty="0">
              <a:latin typeface="Times New Roman"/>
              <a:ea typeface="Times New Roman"/>
              <a:cs typeface="Times New Roman"/>
              <a:sym typeface="Times New Roman"/>
            </a:endParaRPr>
          </a:p>
          <a:p>
            <a:pPr marL="0" lvl="0" indent="0" algn="ctr" rtl="0">
              <a:spcBef>
                <a:spcPts val="0"/>
              </a:spcBef>
              <a:spcAft>
                <a:spcPts val="0"/>
              </a:spcAft>
              <a:buNone/>
            </a:pPr>
            <a:endParaRPr sz="2200" b="1" dirty="0">
              <a:latin typeface="Times New Roman"/>
              <a:ea typeface="Times New Roman"/>
              <a:cs typeface="Times New Roman"/>
              <a:sym typeface="Times New Roman"/>
            </a:endParaRPr>
          </a:p>
          <a:p>
            <a:pPr marL="0" lvl="0" indent="0" algn="ctr" rtl="0">
              <a:spcBef>
                <a:spcPts val="0"/>
              </a:spcBef>
              <a:spcAft>
                <a:spcPts val="0"/>
              </a:spcAft>
              <a:buNone/>
            </a:pPr>
            <a:endParaRPr sz="2200" b="1" dirty="0">
              <a:latin typeface="Times New Roman"/>
              <a:ea typeface="Times New Roman"/>
              <a:cs typeface="Times New Roman"/>
              <a:sym typeface="Times New Roman"/>
            </a:endParaRPr>
          </a:p>
          <a:p>
            <a:pPr marL="0" lvl="0" indent="0" algn="ctr" rtl="0">
              <a:spcBef>
                <a:spcPts val="0"/>
              </a:spcBef>
              <a:spcAft>
                <a:spcPts val="0"/>
              </a:spcAft>
              <a:buNone/>
            </a:pPr>
            <a:endParaRPr sz="2200" b="1" dirty="0">
              <a:latin typeface="Times New Roman"/>
              <a:ea typeface="Times New Roman"/>
              <a:cs typeface="Times New Roman"/>
              <a:sym typeface="Times New Roman"/>
            </a:endParaRPr>
          </a:p>
          <a:p>
            <a:pPr marL="0" lvl="0" indent="0" algn="ctr" rtl="0">
              <a:spcBef>
                <a:spcPts val="0"/>
              </a:spcBef>
              <a:spcAft>
                <a:spcPts val="0"/>
              </a:spcAft>
              <a:buNone/>
            </a:pPr>
            <a:endParaRPr sz="2200" b="1" dirty="0">
              <a:latin typeface="Times New Roman"/>
              <a:ea typeface="Times New Roman"/>
              <a:cs typeface="Times New Roman"/>
              <a:sym typeface="Times New Roman"/>
            </a:endParaRPr>
          </a:p>
          <a:p>
            <a:pPr marL="0" lvl="0" indent="0" algn="ctr" rtl="0">
              <a:spcBef>
                <a:spcPts val="0"/>
              </a:spcBef>
              <a:spcAft>
                <a:spcPts val="0"/>
              </a:spcAft>
              <a:buNone/>
            </a:pPr>
            <a:endParaRPr sz="2533" b="1" dirty="0">
              <a:latin typeface="Times New Roman"/>
              <a:ea typeface="Times New Roman"/>
              <a:cs typeface="Times New Roman"/>
              <a:sym typeface="Times New Roman"/>
            </a:endParaRPr>
          </a:p>
          <a:p>
            <a:pPr marL="0" lvl="0" indent="0" algn="l" rtl="0">
              <a:spcBef>
                <a:spcPts val="0"/>
              </a:spcBef>
              <a:spcAft>
                <a:spcPts val="0"/>
              </a:spcAft>
              <a:buNone/>
            </a:pPr>
            <a:r>
              <a:rPr lang="ro" sz="2411" dirty="0"/>
              <a:t>  </a:t>
            </a:r>
            <a:endParaRPr sz="2411" dirty="0"/>
          </a:p>
          <a:p>
            <a:pPr marL="0" lvl="0" indent="0" algn="ctr" rtl="0">
              <a:spcBef>
                <a:spcPts val="0"/>
              </a:spcBef>
              <a:spcAft>
                <a:spcPts val="0"/>
              </a:spcAft>
              <a:buNone/>
            </a:pPr>
            <a:endParaRPr sz="2200" dirty="0"/>
          </a:p>
        </p:txBody>
      </p:sp>
      <p:sp>
        <p:nvSpPr>
          <p:cNvPr id="4" name="TextBox 3">
            <a:extLst>
              <a:ext uri="{FF2B5EF4-FFF2-40B4-BE49-F238E27FC236}">
                <a16:creationId xmlns="" xmlns:a16="http://schemas.microsoft.com/office/drawing/2014/main" id="{84C9D6DF-73DB-4D42-96CF-BE3AF3D6C940}"/>
              </a:ext>
            </a:extLst>
          </p:cNvPr>
          <p:cNvSpPr txBox="1"/>
          <p:nvPr/>
        </p:nvSpPr>
        <p:spPr>
          <a:xfrm>
            <a:off x="421481" y="734997"/>
            <a:ext cx="8608219" cy="2186945"/>
          </a:xfrm>
          <a:prstGeom prst="rect">
            <a:avLst/>
          </a:prstGeom>
          <a:noFill/>
        </p:spPr>
        <p:txBody>
          <a:bodyPr wrap="square">
            <a:spAutoFit/>
          </a:bodyPr>
          <a:lstStyle/>
          <a:p>
            <a:pPr marL="0" marR="0">
              <a:lnSpc>
                <a:spcPct val="115000"/>
              </a:lnSpc>
              <a:spcBef>
                <a:spcPts val="0"/>
              </a:spcBef>
              <a:spcAft>
                <a:spcPts val="1000"/>
              </a:spcAft>
            </a:pPr>
            <a:r>
              <a:rPr lang="en-US" sz="1400" b="1" dirty="0" err="1">
                <a:effectLst/>
                <a:latin typeface="Comic Sans MS" panose="030F0702030302020204" pitchFamily="66" charset="0"/>
                <a:ea typeface="Times New Roman" panose="02020603050405020304" pitchFamily="18" charset="0"/>
                <a:cs typeface="Times New Roman" panose="02020603050405020304" pitchFamily="18" charset="0"/>
              </a:rPr>
              <a:t>Obiective</a:t>
            </a:r>
            <a:r>
              <a:rPr lang="en-US" sz="1400" b="1" dirty="0">
                <a:effectLst/>
                <a:latin typeface="Comic Sans MS" panose="030F0702030302020204" pitchFamily="66" charset="0"/>
                <a:ea typeface="Times New Roman" panose="02020603050405020304" pitchFamily="18" charset="0"/>
                <a:cs typeface="Times New Roman" panose="02020603050405020304" pitchFamily="18" charset="0"/>
              </a:rPr>
              <a:t> </a:t>
            </a:r>
            <a:r>
              <a:rPr lang="en-US" sz="1400" b="1" dirty="0" err="1">
                <a:effectLst/>
                <a:latin typeface="Comic Sans MS" panose="030F0702030302020204" pitchFamily="66" charset="0"/>
                <a:ea typeface="Times New Roman" panose="02020603050405020304" pitchFamily="18" charset="0"/>
                <a:cs typeface="Times New Roman" panose="02020603050405020304" pitchFamily="18" charset="0"/>
              </a:rPr>
              <a:t>operațion</a:t>
            </a:r>
            <a:r>
              <a:rPr lang="en-US" sz="1400" b="1" dirty="0" err="1">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rPr>
              <a:t>a</a:t>
            </a:r>
            <a:r>
              <a:rPr lang="en-US" sz="1400" b="1" dirty="0" err="1">
                <a:effectLst/>
                <a:latin typeface="Comic Sans MS" panose="030F0702030302020204" pitchFamily="66" charset="0"/>
                <a:ea typeface="Times New Roman" panose="02020603050405020304" pitchFamily="18" charset="0"/>
                <a:cs typeface="Times New Roman" panose="02020603050405020304" pitchFamily="18" charset="0"/>
              </a:rPr>
              <a:t>le</a:t>
            </a:r>
            <a:r>
              <a:rPr lang="en-US" sz="1400" dirty="0">
                <a:effectLst/>
                <a:latin typeface="Comic Sans MS" panose="030F0702030302020204" pitchFamily="66" charset="0"/>
                <a:ea typeface="Times New Roman" panose="02020603050405020304" pitchFamily="18" charset="0"/>
                <a:cs typeface="Times New Roman" panose="02020603050405020304" pitchFamily="18" charset="0"/>
              </a:rPr>
              <a:t>:</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Să</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asculte</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cu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atenție</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povestea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decoperind</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evoluția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și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dispariția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dinozaurilor</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Să</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realizeze</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experimentul</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Vulcanul</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observând</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interacțiunea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dinte</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substanțele</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folosite</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urmând</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etapele</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bine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precizate</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Să</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utilizeze</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materialele</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puse</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la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dispoziție</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descoperind</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ouăle</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de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dinozauri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și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ajutând</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puii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șă</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iasă</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din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ele</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Să</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manipuleze</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materialele</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puse</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la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dispoziție</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astfel</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încât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să</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construiască</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Dino Park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Să</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descopere</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dinozaurii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folosindu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-se de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degete</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mișcand</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și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apăsand</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gelul</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Să</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folosească</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stampila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șosetă</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amprentând</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urme</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de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dinozauri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pe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machetă</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4" name="Google Shape;74;p16"/>
          <p:cNvSpPr txBox="1">
            <a:spLocks noGrp="1"/>
          </p:cNvSpPr>
          <p:nvPr>
            <p:ph type="subTitle" idx="1"/>
          </p:nvPr>
        </p:nvSpPr>
        <p:spPr>
          <a:xfrm>
            <a:off x="311700" y="4170006"/>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dirty="0"/>
          </a:p>
        </p:txBody>
      </p:sp>
      <p:sp>
        <p:nvSpPr>
          <p:cNvPr id="5" name="AutoShape 4">
            <a:extLst>
              <a:ext uri="{FF2B5EF4-FFF2-40B4-BE49-F238E27FC236}">
                <a16:creationId xmlns="" xmlns:a16="http://schemas.microsoft.com/office/drawing/2014/main" id="{CC2BF83D-1C26-4898-8586-F0EDB9308F2D}"/>
              </a:ext>
            </a:extLst>
          </p:cNvPr>
          <p:cNvSpPr>
            <a:spLocks noChangeArrowheads="1"/>
          </p:cNvSpPr>
          <p:nvPr/>
        </p:nvSpPr>
        <p:spPr bwMode="auto">
          <a:xfrm>
            <a:off x="3062289" y="1336101"/>
            <a:ext cx="3019425" cy="2628900"/>
          </a:xfrm>
          <a:prstGeom prst="star8">
            <a:avLst>
              <a:gd name="adj" fmla="val 38250"/>
            </a:avLst>
          </a:prstGeom>
          <a:gradFill rotWithShape="0">
            <a:gsLst>
              <a:gs pos="0">
                <a:schemeClr val="accent4">
                  <a:lumMod val="60000"/>
                  <a:lumOff val="40000"/>
                </a:schemeClr>
              </a:gs>
              <a:gs pos="50000">
                <a:schemeClr val="accent4">
                  <a:lumMod val="20000"/>
                  <a:lumOff val="80000"/>
                </a:schemeClr>
              </a:gs>
              <a:gs pos="100000">
                <a:schemeClr val="accent4">
                  <a:lumMod val="60000"/>
                  <a:lumOff val="40000"/>
                </a:schemeClr>
              </a:gs>
            </a:gsLst>
            <a:lin ang="18900000" scaled="1"/>
          </a:gradFill>
          <a:ln w="12700">
            <a:solidFill>
              <a:schemeClr val="accent4">
                <a:lumMod val="60000"/>
                <a:lumOff val="40000"/>
              </a:schemeClr>
            </a:solidFill>
            <a:miter lim="800000"/>
            <a:headEnd/>
            <a:tailEnd/>
          </a:ln>
          <a:effectLst>
            <a:outerShdw dist="28398" dir="3806097" algn="ctr" rotWithShape="0">
              <a:schemeClr val="accent4">
                <a:lumMod val="50000"/>
                <a:lumOff val="0"/>
                <a:alpha val="50000"/>
              </a:schemeClr>
            </a:outerShdw>
          </a:effec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x-none" sz="1400" b="1">
                <a:solidFill>
                  <a:srgbClr val="1F497D"/>
                </a:solidFill>
                <a:effectLst/>
                <a:latin typeface="Comic Sans MS" panose="030F0702030302020204" pitchFamily="66" charset="0"/>
                <a:ea typeface="Times New Roman" panose="02020603050405020304" pitchFamily="18" charset="0"/>
                <a:cs typeface="Times New Roman" panose="02020603050405020304" pitchFamily="18" charset="0"/>
              </a:rPr>
              <a:t>TEMA ACTIVITĂȚII:</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1000"/>
              </a:spcAft>
            </a:pPr>
            <a:r>
              <a:rPr lang="x-none" sz="1400" b="1">
                <a:solidFill>
                  <a:srgbClr val="1F497D"/>
                </a:solidFill>
                <a:effectLst/>
                <a:latin typeface="Comic Sans MS" panose="030F0702030302020204" pitchFamily="66" charset="0"/>
                <a:ea typeface="Times New Roman" panose="02020603050405020304" pitchFamily="18" charset="0"/>
                <a:cs typeface="Times New Roman" panose="02020603050405020304" pitchFamily="18" charset="0"/>
              </a:rPr>
              <a:t>,,În lumea fascinantă a lui Dino”</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itle 5">
            <a:extLst>
              <a:ext uri="{FF2B5EF4-FFF2-40B4-BE49-F238E27FC236}">
                <a16:creationId xmlns="" xmlns:a16="http://schemas.microsoft.com/office/drawing/2014/main" id="{0BE45A4F-78B0-4944-B5B0-AB2F8FFC71F3}"/>
              </a:ext>
            </a:extLst>
          </p:cNvPr>
          <p:cNvSpPr>
            <a:spLocks noGrp="1" noChangeArrowheads="1"/>
          </p:cNvSpPr>
          <p:nvPr>
            <p:ph type="ctrTitle"/>
          </p:nvPr>
        </p:nvSpPr>
        <p:spPr bwMode="auto">
          <a:xfrm>
            <a:off x="0" y="89079"/>
            <a:ext cx="3746500" cy="2052637"/>
          </a:xfrm>
          <a:prstGeom prst="ellipse">
            <a:avLst/>
          </a:prstGeom>
          <a:gradFill rotWithShape="0">
            <a:gsLst>
              <a:gs pos="0">
                <a:schemeClr val="lt1">
                  <a:lumMod val="100000"/>
                  <a:lumOff val="0"/>
                </a:schemeClr>
              </a:gs>
              <a:gs pos="100000">
                <a:schemeClr val="accent6">
                  <a:lumMod val="40000"/>
                  <a:lumOff val="60000"/>
                </a:schemeClr>
              </a:gs>
            </a:gsLst>
            <a:lin ang="5400000" scaled="1"/>
          </a:gradFill>
          <a:ln w="12700">
            <a:solidFill>
              <a:schemeClr val="accent6">
                <a:lumMod val="60000"/>
                <a:lumOff val="40000"/>
              </a:schemeClr>
            </a:solidFill>
            <a:round/>
            <a:headEnd/>
            <a:tailEnd/>
          </a:ln>
          <a:effectLst>
            <a:outerShdw dist="28398" dir="3806097" algn="ctr" rotWithShape="0">
              <a:schemeClr val="accent6">
                <a:lumMod val="50000"/>
                <a:lumOff val="0"/>
                <a:alpha val="50000"/>
              </a:schemeClr>
            </a:outerShdw>
          </a:effec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x-none" sz="900" b="1" dirty="0">
                <a:effectLst/>
                <a:latin typeface="Comic Sans MS" panose="030F0702030302020204" pitchFamily="66" charset="0"/>
                <a:ea typeface="Times New Roman" panose="02020603050405020304" pitchFamily="18" charset="0"/>
                <a:cs typeface="Times New Roman" panose="02020603050405020304" pitchFamily="18" charset="0"/>
              </a:rPr>
              <a:t>ACTIVITĂȚI DE DEZVOLTARE PERSONALĂ</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1000"/>
              </a:spcAft>
            </a:pPr>
            <a:r>
              <a:rPr lang="x-none" sz="900" b="1" dirty="0">
                <a:effectLst/>
                <a:latin typeface="Comic Sans MS" panose="030F0702030302020204" pitchFamily="66" charset="0"/>
                <a:ea typeface="Times New Roman" panose="02020603050405020304" pitchFamily="18" charset="0"/>
                <a:cs typeface="Times New Roman" panose="02020603050405020304" pitchFamily="18" charset="0"/>
              </a:rPr>
              <a:t>-Întâlnirea de dimineață: </a:t>
            </a:r>
            <a:r>
              <a:rPr lang="x-none" sz="900" dirty="0">
                <a:effectLst/>
                <a:latin typeface="Comic Sans MS" panose="030F0702030302020204" pitchFamily="66" charset="0"/>
                <a:ea typeface="Times New Roman" panose="02020603050405020304" pitchFamily="18" charset="0"/>
                <a:cs typeface="Times New Roman" panose="02020603050405020304" pitchFamily="18" charset="0"/>
              </a:rPr>
              <a:t>,,Ce știm despre dinozauri?-convorbire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1000"/>
              </a:spcAft>
            </a:pPr>
            <a:r>
              <a:rPr lang="x-none" sz="900" b="1" dirty="0">
                <a:effectLst/>
                <a:latin typeface="Comic Sans MS" panose="030F0702030302020204" pitchFamily="66" charset="0"/>
                <a:ea typeface="Times New Roman" panose="02020603050405020304" pitchFamily="18" charset="0"/>
                <a:cs typeface="Times New Roman" panose="02020603050405020304" pitchFamily="18" charset="0"/>
              </a:rPr>
              <a:t>-Rutine: </a:t>
            </a:r>
            <a:r>
              <a:rPr lang="x-none" sz="900" dirty="0">
                <a:effectLst/>
                <a:latin typeface="Comic Sans MS" panose="030F0702030302020204" pitchFamily="66" charset="0"/>
                <a:ea typeface="Times New Roman" panose="02020603050405020304" pitchFamily="18" charset="0"/>
                <a:cs typeface="Times New Roman" panose="02020603050405020304" pitchFamily="18" charset="0"/>
              </a:rPr>
              <a:t>Gimnastica de  dimineață</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1000"/>
              </a:spcAft>
            </a:pPr>
            <a:r>
              <a:rPr lang="x-none" sz="900" b="1" dirty="0">
                <a:effectLst/>
                <a:latin typeface="Comic Sans MS" panose="030F0702030302020204" pitchFamily="66" charset="0"/>
                <a:ea typeface="Times New Roman" panose="02020603050405020304" pitchFamily="18" charset="0"/>
                <a:cs typeface="Times New Roman" panose="02020603050405020304" pitchFamily="18" charset="0"/>
              </a:rPr>
              <a:t>-Tranziții: </a:t>
            </a:r>
            <a:r>
              <a:rPr lang="x-none" sz="900" dirty="0">
                <a:effectLst/>
                <a:latin typeface="Comic Sans MS" panose="030F0702030302020204" pitchFamily="66" charset="0"/>
                <a:ea typeface="Times New Roman" panose="02020603050405020304" pitchFamily="18" charset="0"/>
                <a:cs typeface="Times New Roman" panose="02020603050405020304" pitchFamily="18" charset="0"/>
              </a:rPr>
              <a:t>,,Eu sunt un dinozaur”</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 xmlns:a16="http://schemas.microsoft.com/office/drawing/2014/main" id="{B511A787-5497-4D70-A1B2-7247288429BE}"/>
              </a:ext>
            </a:extLst>
          </p:cNvPr>
          <p:cNvSpPr>
            <a:spLocks noChangeArrowheads="1"/>
          </p:cNvSpPr>
          <p:nvPr/>
        </p:nvSpPr>
        <p:spPr bwMode="auto">
          <a:xfrm>
            <a:off x="5397502" y="0"/>
            <a:ext cx="3607594" cy="2243138"/>
          </a:xfrm>
          <a:prstGeom prst="ellipse">
            <a:avLst/>
          </a:prstGeom>
          <a:gradFill rotWithShape="0">
            <a:gsLst>
              <a:gs pos="0">
                <a:schemeClr val="lt1">
                  <a:lumMod val="100000"/>
                  <a:lumOff val="0"/>
                </a:schemeClr>
              </a:gs>
              <a:gs pos="100000">
                <a:schemeClr val="accent6">
                  <a:lumMod val="40000"/>
                  <a:lumOff val="60000"/>
                </a:schemeClr>
              </a:gs>
            </a:gsLst>
            <a:lin ang="5400000" scaled="1"/>
          </a:gradFill>
          <a:ln w="12700">
            <a:solidFill>
              <a:schemeClr val="accent6">
                <a:lumMod val="60000"/>
                <a:lumOff val="40000"/>
              </a:schemeClr>
            </a:solidFill>
            <a:round/>
            <a:headEnd/>
            <a:tailEnd/>
          </a:ln>
          <a:effectLst>
            <a:outerShdw dist="28398" dir="3806097" algn="ctr" rotWithShape="0">
              <a:schemeClr val="accent6">
                <a:lumMod val="50000"/>
                <a:lumOff val="0"/>
                <a:alpha val="50000"/>
              </a:schemeClr>
            </a:outerShdw>
          </a:effec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x-none" sz="900" b="1"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1000"/>
              </a:spcAft>
            </a:pPr>
            <a:r>
              <a:rPr lang="x-none" sz="900" b="1" dirty="0">
                <a:effectLst/>
                <a:latin typeface="Comic Sans MS" panose="030F0702030302020204" pitchFamily="66" charset="0"/>
                <a:ea typeface="Times New Roman" panose="02020603050405020304" pitchFamily="18" charset="0"/>
                <a:cs typeface="Times New Roman" panose="02020603050405020304" pitchFamily="18" charset="0"/>
              </a:rPr>
              <a:t>ACTIVITĂȚI LIBER ALESE, partea I</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1000"/>
              </a:spcAft>
            </a:pPr>
            <a:r>
              <a:rPr lang="x-none" sz="800" b="1" dirty="0">
                <a:effectLst/>
                <a:latin typeface="Comic Sans MS" panose="030F0702030302020204" pitchFamily="66" charset="0"/>
                <a:ea typeface="Times New Roman" panose="02020603050405020304" pitchFamily="18" charset="0"/>
                <a:cs typeface="Times New Roman" panose="02020603050405020304" pitchFamily="18" charset="0"/>
              </a:rPr>
              <a:t>-Nisip și apă: </a:t>
            </a:r>
            <a:r>
              <a:rPr lang="x-none" sz="800" dirty="0">
                <a:effectLst/>
                <a:latin typeface="Comic Sans MS" panose="030F0702030302020204" pitchFamily="66" charset="0"/>
                <a:ea typeface="Times New Roman" panose="02020603050405020304" pitchFamily="18" charset="0"/>
                <a:cs typeface="Times New Roman" panose="02020603050405020304" pitchFamily="18" charset="0"/>
              </a:rPr>
              <a:t>,,Pe urmele dinozaurilor”-descoperire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1000"/>
              </a:spcAft>
            </a:pPr>
            <a:r>
              <a:rPr lang="x-none" sz="800" b="1" dirty="0">
                <a:effectLst/>
                <a:latin typeface="Comic Sans MS" panose="030F0702030302020204" pitchFamily="66" charset="0"/>
                <a:ea typeface="Times New Roman" panose="02020603050405020304" pitchFamily="18" charset="0"/>
                <a:cs typeface="Times New Roman" panose="02020603050405020304" pitchFamily="18" charset="0"/>
              </a:rPr>
              <a:t>-Construcții: ,,Dino Park”</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1000"/>
              </a:spcAft>
            </a:pPr>
            <a:r>
              <a:rPr lang="x-none" sz="800" b="1" dirty="0">
                <a:effectLst/>
                <a:latin typeface="Comic Sans MS" panose="030F0702030302020204" pitchFamily="66" charset="0"/>
                <a:ea typeface="Times New Roman" panose="02020603050405020304" pitchFamily="18" charset="0"/>
                <a:cs typeface="Times New Roman" panose="02020603050405020304" pitchFamily="18" charset="0"/>
              </a:rPr>
              <a:t>-Joc de masă: ,,Îndepărtează lava”</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just">
              <a:lnSpc>
                <a:spcPct val="115000"/>
              </a:lnSpc>
              <a:spcBef>
                <a:spcPts val="0"/>
              </a:spcBef>
              <a:spcAft>
                <a:spcPts val="1000"/>
              </a:spcAft>
            </a:pPr>
            <a:r>
              <a:rPr lang="x-none" sz="800" b="1" dirty="0">
                <a:effectLst/>
                <a:latin typeface="Comic Sans MS" panose="030F0702030302020204" pitchFamily="66" charset="0"/>
                <a:ea typeface="Times New Roman" panose="02020603050405020304" pitchFamily="18" charset="0"/>
                <a:cs typeface="Times New Roman" panose="02020603050405020304" pitchFamily="18" charset="0"/>
              </a:rPr>
              <a:t>-Artă: </a:t>
            </a:r>
            <a:r>
              <a:rPr lang="x-none" sz="800" dirty="0">
                <a:effectLst/>
                <a:latin typeface="Comic Sans MS" panose="030F0702030302020204" pitchFamily="66" charset="0"/>
                <a:ea typeface="Times New Roman" panose="02020603050405020304" pitchFamily="18" charset="0"/>
                <a:cs typeface="Times New Roman" panose="02020603050405020304" pitchFamily="18" charset="0"/>
              </a:rPr>
              <a:t>,,Urme de dinozauri”-amprentare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1000"/>
              </a:spcAft>
            </a:pPr>
            <a:r>
              <a:rPr lang="x-none" sz="800" b="1"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1000"/>
              </a:spcAft>
            </a:pPr>
            <a:r>
              <a:rPr lang="x-none" sz="800" b="1" dirty="0">
                <a:effectLst/>
                <a:latin typeface="Comic Sans MS" panose="030F0702030302020204" pitchFamily="66"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 xmlns:a16="http://schemas.microsoft.com/office/drawing/2014/main" id="{2583EA78-A825-4D5C-8FA8-F92F07ECD060}"/>
              </a:ext>
            </a:extLst>
          </p:cNvPr>
          <p:cNvSpPr>
            <a:spLocks noChangeArrowheads="1"/>
          </p:cNvSpPr>
          <p:nvPr/>
        </p:nvSpPr>
        <p:spPr bwMode="auto">
          <a:xfrm>
            <a:off x="207168" y="3013691"/>
            <a:ext cx="3539331" cy="2028825"/>
          </a:xfrm>
          <a:prstGeom prst="ellipse">
            <a:avLst/>
          </a:prstGeom>
          <a:gradFill rotWithShape="0">
            <a:gsLst>
              <a:gs pos="0">
                <a:schemeClr val="lt1">
                  <a:lumMod val="100000"/>
                  <a:lumOff val="0"/>
                </a:schemeClr>
              </a:gs>
              <a:gs pos="100000">
                <a:schemeClr val="accent6">
                  <a:lumMod val="40000"/>
                  <a:lumOff val="60000"/>
                </a:schemeClr>
              </a:gs>
            </a:gsLst>
            <a:lin ang="5400000" scaled="1"/>
          </a:gradFill>
          <a:ln w="12700">
            <a:solidFill>
              <a:schemeClr val="accent6">
                <a:lumMod val="60000"/>
                <a:lumOff val="40000"/>
              </a:schemeClr>
            </a:solidFill>
            <a:round/>
            <a:headEnd/>
            <a:tailEnd/>
          </a:ln>
          <a:effectLst>
            <a:outerShdw dist="28398" dir="3806097" algn="ctr" rotWithShape="0">
              <a:schemeClr val="accent6">
                <a:lumMod val="50000"/>
                <a:lumOff val="0"/>
                <a:alpha val="50000"/>
              </a:schemeClr>
            </a:outerShdw>
          </a:effec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x-none" sz="900" b="1" dirty="0">
                <a:effectLst/>
                <a:latin typeface="Comic Sans MS" panose="030F0702030302020204" pitchFamily="66" charset="0"/>
                <a:ea typeface="Times New Roman" panose="02020603050405020304" pitchFamily="18" charset="0"/>
                <a:cs typeface="Times New Roman" panose="02020603050405020304" pitchFamily="18" charset="0"/>
              </a:rPr>
              <a:t>ACTIVITĂȚI LIBER ALESE, partea II</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1000"/>
              </a:spcAft>
            </a:pPr>
            <a:r>
              <a:rPr lang="x-none" sz="900" dirty="0">
                <a:effectLst/>
                <a:latin typeface="Comic Sans MS" panose="030F0702030302020204" pitchFamily="66" charset="0"/>
                <a:ea typeface="Times New Roman" panose="02020603050405020304" pitchFamily="18" charset="0"/>
                <a:cs typeface="Times New Roman" panose="02020603050405020304" pitchFamily="18" charset="0"/>
              </a:rPr>
              <a:t>Joc de mișcare:,,Hrănește dinozaurii”</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1000"/>
              </a:spcAft>
            </a:pPr>
            <a:r>
              <a:rPr lang="x-none" sz="900" dirty="0">
                <a:effectLst/>
                <a:latin typeface="Comic Sans MS" panose="030F0702030302020204" pitchFamily="66" charset="0"/>
                <a:ea typeface="Times New Roman" panose="02020603050405020304" pitchFamily="18" charset="0"/>
                <a:cs typeface="Times New Roman" panose="02020603050405020304" pitchFamily="18" charset="0"/>
              </a:rPr>
              <a:t>Joc distractiv: ,,Dinozaurul plimbăreț”</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Oval 8">
            <a:extLst>
              <a:ext uri="{FF2B5EF4-FFF2-40B4-BE49-F238E27FC236}">
                <a16:creationId xmlns="" xmlns:a16="http://schemas.microsoft.com/office/drawing/2014/main" id="{0A9740EB-763A-4A3B-A61F-3549318010D8}"/>
              </a:ext>
            </a:extLst>
          </p:cNvPr>
          <p:cNvSpPr>
            <a:spLocks noChangeArrowheads="1"/>
          </p:cNvSpPr>
          <p:nvPr/>
        </p:nvSpPr>
        <p:spPr bwMode="auto">
          <a:xfrm>
            <a:off x="5593556" y="2871787"/>
            <a:ext cx="3539331" cy="2028825"/>
          </a:xfrm>
          <a:prstGeom prst="ellipse">
            <a:avLst/>
          </a:prstGeom>
          <a:gradFill rotWithShape="0">
            <a:gsLst>
              <a:gs pos="0">
                <a:schemeClr val="lt1">
                  <a:lumMod val="100000"/>
                  <a:lumOff val="0"/>
                </a:schemeClr>
              </a:gs>
              <a:gs pos="100000">
                <a:schemeClr val="accent6">
                  <a:lumMod val="40000"/>
                  <a:lumOff val="60000"/>
                </a:schemeClr>
              </a:gs>
            </a:gsLst>
            <a:lin ang="5400000" scaled="1"/>
          </a:gradFill>
          <a:ln w="12700">
            <a:solidFill>
              <a:schemeClr val="accent6">
                <a:lumMod val="60000"/>
                <a:lumOff val="40000"/>
              </a:schemeClr>
            </a:solidFill>
            <a:round/>
            <a:headEnd/>
            <a:tailEnd/>
          </a:ln>
          <a:effectLst>
            <a:outerShdw dist="28398" dir="3806097" algn="ctr" rotWithShape="0">
              <a:schemeClr val="accent6">
                <a:lumMod val="50000"/>
                <a:lumOff val="0"/>
                <a:alpha val="50000"/>
              </a:schemeClr>
            </a:outerShdw>
          </a:effec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x-none" sz="900" b="1" dirty="0">
                <a:effectLst/>
                <a:latin typeface="Comic Sans MS" panose="030F0702030302020204" pitchFamily="66" charset="0"/>
                <a:ea typeface="Times New Roman" panose="02020603050405020304" pitchFamily="18" charset="0"/>
                <a:cs typeface="Times New Roman" panose="02020603050405020304" pitchFamily="18" charset="0"/>
              </a:rPr>
              <a:t>ACTIVITĂȚI PE DOMENII EXPERENȚIALE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1000"/>
              </a:spcAft>
            </a:pPr>
            <a:r>
              <a:rPr lang="x-none" sz="900" dirty="0">
                <a:effectLst/>
                <a:latin typeface="Comic Sans MS" panose="030F0702030302020204" pitchFamily="66" charset="0"/>
                <a:ea typeface="Times New Roman" panose="02020603050405020304" pitchFamily="18" charset="0"/>
                <a:cs typeface="Times New Roman" panose="02020603050405020304" pitchFamily="18" charset="0"/>
              </a:rPr>
              <a:t>Activitate integrată: DOS și DȘ: ,,În lumea fascinantă a lui Dino”</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1000"/>
              </a:spcAft>
            </a:pPr>
            <a:r>
              <a:rPr lang="x-none" sz="900" dirty="0">
                <a:effectLst/>
                <a:latin typeface="Comic Sans MS" panose="030F0702030302020204" pitchFamily="66" charset="0"/>
                <a:ea typeface="Times New Roman" panose="02020603050405020304" pitchFamily="18" charset="0"/>
                <a:cs typeface="Times New Roman" panose="02020603050405020304" pitchFamily="18" charset="0"/>
              </a:rPr>
              <a:t>(lectura educatoarei și experiment)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
        <p:cNvGrpSpPr/>
        <p:nvPr/>
      </p:nvGrpSpPr>
      <p:grpSpPr>
        <a:xfrm>
          <a:off x="0" y="0"/>
          <a:ext cx="0" cy="0"/>
          <a:chOff x="0" y="0"/>
          <a:chExt cx="0" cy="0"/>
        </a:xfrm>
      </p:grpSpPr>
      <p:sp>
        <p:nvSpPr>
          <p:cNvPr id="80" name="Google Shape;80;p17"/>
          <p:cNvSpPr txBox="1">
            <a:spLocks noGrp="1"/>
          </p:cNvSpPr>
          <p:nvPr>
            <p:ph type="title"/>
          </p:nvPr>
        </p:nvSpPr>
        <p:spPr>
          <a:xfrm>
            <a:off x="311700" y="9770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US" sz="3200" dirty="0"/>
              <a:t>,,PRIETENII LUI DINO”- SCENARIUL DIDACTIC</a:t>
            </a:r>
          </a:p>
        </p:txBody>
      </p:sp>
      <p:sp>
        <p:nvSpPr>
          <p:cNvPr id="81" name="Google Shape;81;p17"/>
          <p:cNvSpPr txBox="1">
            <a:spLocks noGrp="1"/>
          </p:cNvSpPr>
          <p:nvPr>
            <p:ph type="body" idx="1"/>
          </p:nvPr>
        </p:nvSpPr>
        <p:spPr>
          <a:xfrm>
            <a:off x="509850" y="561100"/>
            <a:ext cx="8124300" cy="4315200"/>
          </a:xfrm>
          <a:prstGeom prst="rect">
            <a:avLst/>
          </a:prstGeom>
        </p:spPr>
        <p:txBody>
          <a:bodyPr spcFirstLastPara="1" wrap="square" lIns="91425" tIns="91425" rIns="91425" bIns="91425" anchor="t" anchorCtr="0">
            <a:normAutofit/>
          </a:bodyPr>
          <a:lstStyle/>
          <a:p>
            <a:pPr marL="0" marR="0">
              <a:lnSpc>
                <a:spcPct val="115000"/>
              </a:lnSpc>
              <a:spcBef>
                <a:spcPts val="0"/>
              </a:spcBef>
              <a:spcAft>
                <a:spcPts val="1000"/>
              </a:spcAft>
            </a:pPr>
            <a:r>
              <a:rPr lang="en-GB" b="1" dirty="0" err="1">
                <a:effectLst/>
                <a:latin typeface="Comic Sans MS" panose="030F0702030302020204" pitchFamily="66" charset="0"/>
                <a:ea typeface="Times New Roman" panose="02020603050405020304" pitchFamily="18" charset="0"/>
                <a:cs typeface="Times New Roman" panose="02020603050405020304" pitchFamily="18" charset="0"/>
              </a:rPr>
              <a:t>Activitatea</a:t>
            </a:r>
            <a:r>
              <a:rPr lang="en-GB" b="1" dirty="0">
                <a:effectLst/>
                <a:latin typeface="Comic Sans MS" panose="030F0702030302020204" pitchFamily="66" charset="0"/>
                <a:ea typeface="Times New Roman" panose="02020603050405020304" pitchFamily="18" charset="0"/>
                <a:cs typeface="Times New Roman" panose="02020603050405020304" pitchFamily="18" charset="0"/>
              </a:rPr>
              <a:t> de </a:t>
            </a:r>
            <a:r>
              <a:rPr lang="en-GB" b="1" dirty="0" err="1">
                <a:effectLst/>
                <a:latin typeface="Comic Sans MS" panose="030F0702030302020204" pitchFamily="66" charset="0"/>
                <a:ea typeface="Times New Roman" panose="02020603050405020304" pitchFamily="18" charset="0"/>
                <a:cs typeface="Times New Roman" panose="02020603050405020304" pitchFamily="18" charset="0"/>
              </a:rPr>
              <a:t>dezvoltare</a:t>
            </a:r>
            <a:r>
              <a:rPr lang="en-GB" b="1" dirty="0">
                <a:effectLst/>
                <a:latin typeface="Comic Sans MS" panose="030F0702030302020204" pitchFamily="66" charset="0"/>
                <a:ea typeface="Times New Roman" panose="02020603050405020304" pitchFamily="18" charset="0"/>
                <a:cs typeface="Times New Roman" panose="02020603050405020304" pitchFamily="18" charset="0"/>
              </a:rPr>
              <a:t> personal (ADP):</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GB" b="1" dirty="0" err="1">
                <a:effectLst/>
                <a:latin typeface="Comic Sans MS" panose="030F0702030302020204" pitchFamily="66" charset="0"/>
                <a:ea typeface="Times New Roman" panose="02020603050405020304" pitchFamily="18" charset="0"/>
                <a:cs typeface="Times New Roman" panose="02020603050405020304" pitchFamily="18" charset="0"/>
              </a:rPr>
              <a:t>Întălnirea</a:t>
            </a:r>
            <a:r>
              <a:rPr lang="en-GB" b="1" dirty="0">
                <a:effectLst/>
                <a:latin typeface="Comic Sans MS" panose="030F0702030302020204" pitchFamily="66" charset="0"/>
                <a:ea typeface="Times New Roman" panose="02020603050405020304" pitchFamily="18" charset="0"/>
                <a:cs typeface="Times New Roman" panose="02020603050405020304" pitchFamily="18" charset="0"/>
              </a:rPr>
              <a:t> de </a:t>
            </a:r>
            <a:r>
              <a:rPr lang="en-GB" b="1" dirty="0" err="1">
                <a:effectLst/>
                <a:latin typeface="Comic Sans MS" panose="030F0702030302020204" pitchFamily="66" charset="0"/>
                <a:ea typeface="Times New Roman" panose="02020603050405020304" pitchFamily="18" charset="0"/>
                <a:cs typeface="Times New Roman" panose="02020603050405020304" pitchFamily="18" charset="0"/>
              </a:rPr>
              <a:t>dimineață</a:t>
            </a:r>
            <a:r>
              <a:rPr lang="en-GB" b="1" dirty="0">
                <a:effectLst/>
                <a:latin typeface="Comic Sans MS" panose="030F0702030302020204" pitchFamily="66" charset="0"/>
                <a:ea typeface="Times New Roman" panose="02020603050405020304" pitchFamily="18" charset="0"/>
                <a:cs typeface="Times New Roman" panose="02020603050405020304" pitchFamily="18" charset="0"/>
              </a:rPr>
              <a:t>:</a:t>
            </a:r>
            <a:r>
              <a:rPr lang="en-GB" dirty="0">
                <a:effectLst/>
                <a:latin typeface="Comic Sans MS" panose="030F0702030302020204" pitchFamily="66" charset="0"/>
                <a:ea typeface="Times New Roman" panose="02020603050405020304" pitchFamily="18" charset="0"/>
                <a:cs typeface="Times New Roman" panose="02020603050405020304" pitchFamily="18" charset="0"/>
              </a:rPr>
              <a:t> </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,,Ce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știm</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despre</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dinozauri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n-GB" b="1" dirty="0" err="1">
                <a:effectLst/>
                <a:latin typeface="Comic Sans MS" panose="030F0702030302020204" pitchFamily="66" charset="0"/>
                <a:ea typeface="Times New Roman" panose="02020603050405020304" pitchFamily="18" charset="0"/>
                <a:cs typeface="Times New Roman" panose="02020603050405020304" pitchFamily="18" charset="0"/>
              </a:rPr>
              <a:t>Tranziții</a:t>
            </a:r>
            <a:r>
              <a:rPr lang="en-GB" b="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,,Eu sunt un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dinozaur</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dirty="0" err="1">
                <a:effectLst/>
                <a:latin typeface="Times New Roman" panose="02020603050405020304" pitchFamily="18" charset="0"/>
                <a:ea typeface="Times New Roman" panose="02020603050405020304" pitchFamily="18" charset="0"/>
                <a:cs typeface="Times New Roman" panose="02020603050405020304" pitchFamily="18" charset="0"/>
              </a:rPr>
              <a:t>Dinozaurii</a:t>
            </a:r>
            <a:r>
              <a:rPr lang="en-GB"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lvl="0" indent="0" algn="ctr" rtl="0">
              <a:lnSpc>
                <a:spcPct val="150000"/>
              </a:lnSpc>
              <a:spcBef>
                <a:spcPts val="1200"/>
              </a:spcBef>
              <a:spcAft>
                <a:spcPts val="0"/>
              </a:spcAft>
              <a:buNone/>
            </a:pPr>
            <a:endParaRPr sz="2000" dirty="0">
              <a:solidFill>
                <a:schemeClr val="dk1"/>
              </a:solidFill>
              <a:latin typeface="Times New Roman"/>
              <a:ea typeface="Times New Roman"/>
              <a:cs typeface="Times New Roman"/>
              <a:sym typeface="Times New Roman"/>
            </a:endParaRPr>
          </a:p>
          <a:p>
            <a:pPr marL="457200" lvl="0" indent="0" algn="just" rtl="0">
              <a:lnSpc>
                <a:spcPct val="150000"/>
              </a:lnSpc>
              <a:spcBef>
                <a:spcPts val="1200"/>
              </a:spcBef>
              <a:spcAft>
                <a:spcPts val="0"/>
              </a:spcAft>
              <a:buNone/>
            </a:pPr>
            <a:endParaRPr dirty="0">
              <a:solidFill>
                <a:schemeClr val="dk1"/>
              </a:solidFill>
              <a:latin typeface="Times New Roman"/>
              <a:ea typeface="Times New Roman"/>
              <a:cs typeface="Times New Roman"/>
              <a:sym typeface="Times New Roman"/>
            </a:endParaRPr>
          </a:p>
          <a:p>
            <a:pPr marL="457200" lvl="0" indent="0" algn="just" rtl="0">
              <a:lnSpc>
                <a:spcPct val="150000"/>
              </a:lnSpc>
              <a:spcBef>
                <a:spcPts val="1200"/>
              </a:spcBef>
              <a:spcAft>
                <a:spcPts val="0"/>
              </a:spcAft>
              <a:buNone/>
            </a:pPr>
            <a:endParaRPr sz="1700" dirty="0">
              <a:solidFill>
                <a:srgbClr val="000000"/>
              </a:solidFill>
              <a:latin typeface="Times New Roman"/>
              <a:ea typeface="Times New Roman"/>
              <a:cs typeface="Times New Roman"/>
              <a:sym typeface="Times New Roman"/>
            </a:endParaRPr>
          </a:p>
          <a:p>
            <a:pPr marL="0" lvl="0" indent="0" algn="l" rtl="0">
              <a:spcBef>
                <a:spcPts val="0"/>
              </a:spcBef>
              <a:spcAft>
                <a:spcPts val="1200"/>
              </a:spcAft>
              <a:buNone/>
            </a:pPr>
            <a:endParaRPr dirty="0">
              <a:solidFill>
                <a:srgbClr val="000000"/>
              </a:solidFill>
            </a:endParaRPr>
          </a:p>
        </p:txBody>
      </p:sp>
      <p:pic>
        <p:nvPicPr>
          <p:cNvPr id="5" name="Picture 4">
            <a:extLst>
              <a:ext uri="{FF2B5EF4-FFF2-40B4-BE49-F238E27FC236}">
                <a16:creationId xmlns="" xmlns:a16="http://schemas.microsoft.com/office/drawing/2014/main" id="{D9DF4808-7D2C-43B7-B74B-B968A46157F7}"/>
              </a:ext>
            </a:extLst>
          </p:cNvPr>
          <p:cNvPicPr>
            <a:picLocks noChangeAspect="1"/>
          </p:cNvPicPr>
          <p:nvPr/>
        </p:nvPicPr>
        <p:blipFill>
          <a:blip r:embed="rId4"/>
          <a:stretch>
            <a:fillRect/>
          </a:stretch>
        </p:blipFill>
        <p:spPr>
          <a:xfrm>
            <a:off x="803358" y="1741132"/>
            <a:ext cx="3945624" cy="2959219"/>
          </a:xfrm>
          <a:prstGeom prst="rect">
            <a:avLst/>
          </a:prstGeom>
        </p:spPr>
      </p:pic>
      <p:pic>
        <p:nvPicPr>
          <p:cNvPr id="7" name="Picture 6">
            <a:extLst>
              <a:ext uri="{FF2B5EF4-FFF2-40B4-BE49-F238E27FC236}">
                <a16:creationId xmlns="" xmlns:a16="http://schemas.microsoft.com/office/drawing/2014/main" id="{178C4892-8C3F-4517-815A-BAF2061C9008}"/>
              </a:ext>
            </a:extLst>
          </p:cNvPr>
          <p:cNvPicPr>
            <a:picLocks noChangeAspect="1"/>
          </p:cNvPicPr>
          <p:nvPr/>
        </p:nvPicPr>
        <p:blipFill>
          <a:blip r:embed="rId5"/>
          <a:stretch>
            <a:fillRect/>
          </a:stretch>
        </p:blipFill>
        <p:spPr>
          <a:xfrm>
            <a:off x="6315942" y="766918"/>
            <a:ext cx="2516358" cy="335514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5"/>
        <p:cNvGrpSpPr/>
        <p:nvPr/>
      </p:nvGrpSpPr>
      <p:grpSpPr>
        <a:xfrm>
          <a:off x="0" y="0"/>
          <a:ext cx="0" cy="0"/>
          <a:chOff x="0" y="0"/>
          <a:chExt cx="0" cy="0"/>
        </a:xfrm>
      </p:grpSpPr>
      <p:sp>
        <p:nvSpPr>
          <p:cNvPr id="86" name="Google Shape;86;p18"/>
          <p:cNvSpPr txBox="1">
            <a:spLocks noGrp="1"/>
          </p:cNvSpPr>
          <p:nvPr>
            <p:ph type="body" idx="1"/>
          </p:nvPr>
        </p:nvSpPr>
        <p:spPr>
          <a:xfrm>
            <a:off x="146950" y="187025"/>
            <a:ext cx="8857500" cy="1723500"/>
          </a:xfrm>
          <a:prstGeom prst="rect">
            <a:avLst/>
          </a:prstGeom>
        </p:spPr>
        <p:txBody>
          <a:bodyPr spcFirstLastPara="1" wrap="square" lIns="91425" tIns="91425" rIns="91425" bIns="91425" anchor="t" anchorCtr="0">
            <a:normAutofit lnSpcReduction="10000"/>
          </a:bodyPr>
          <a:lstStyle/>
          <a:p>
            <a:pPr marL="0" marR="0">
              <a:lnSpc>
                <a:spcPct val="115000"/>
              </a:lnSpc>
              <a:spcBef>
                <a:spcPts val="0"/>
              </a:spcBef>
              <a:spcAft>
                <a:spcPts val="1000"/>
              </a:spcAft>
            </a:pPr>
            <a:r>
              <a:rPr lang="en-GB" sz="1800" b="1" dirty="0">
                <a:effectLst/>
                <a:latin typeface="Comic Sans MS" panose="030F0702030302020204" pitchFamily="66" charset="0"/>
                <a:ea typeface="Times New Roman" panose="02020603050405020304" pitchFamily="18" charset="0"/>
                <a:cs typeface="Times New Roman" panose="02020603050405020304" pitchFamily="18" charset="0"/>
              </a:rPr>
              <a:t>Etapa II:</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1000"/>
              </a:spcAft>
            </a:pPr>
            <a:r>
              <a:rPr lang="en-GB" sz="1800" b="1" dirty="0">
                <a:effectLst/>
                <a:latin typeface="Comic Sans MS" panose="030F0702030302020204" pitchFamily="66" charset="0"/>
                <a:ea typeface="Times New Roman" panose="02020603050405020304" pitchFamily="18" charset="0"/>
                <a:cs typeface="Times New Roman" panose="02020603050405020304" pitchFamily="18" charset="0"/>
              </a:rPr>
              <a:t>	</a:t>
            </a:r>
            <a:r>
              <a:rPr lang="en-GB" sz="1800" b="1" dirty="0" err="1">
                <a:effectLst/>
                <a:latin typeface="Comic Sans MS" panose="030F0702030302020204" pitchFamily="66" charset="0"/>
                <a:ea typeface="Times New Roman" panose="02020603050405020304" pitchFamily="18" charset="0"/>
                <a:cs typeface="Times New Roman" panose="02020603050405020304" pitchFamily="18" charset="0"/>
              </a:rPr>
              <a:t>Activitatea</a:t>
            </a:r>
            <a:r>
              <a:rPr lang="en-GB" sz="1800" b="1" dirty="0">
                <a:effectLst/>
                <a:latin typeface="Comic Sans MS" panose="030F0702030302020204" pitchFamily="66" charset="0"/>
                <a:ea typeface="Times New Roman" panose="02020603050405020304" pitchFamily="18" charset="0"/>
                <a:cs typeface="Times New Roman" panose="02020603050405020304" pitchFamily="18" charset="0"/>
              </a:rPr>
              <a:t> pe </a:t>
            </a:r>
            <a:r>
              <a:rPr lang="en-GB" sz="1800" b="1" dirty="0" err="1">
                <a:effectLst/>
                <a:latin typeface="Comic Sans MS" panose="030F0702030302020204" pitchFamily="66" charset="0"/>
                <a:ea typeface="Times New Roman" panose="02020603050405020304" pitchFamily="18" charset="0"/>
                <a:cs typeface="Times New Roman" panose="02020603050405020304" pitchFamily="18" charset="0"/>
              </a:rPr>
              <a:t>domenii</a:t>
            </a:r>
            <a:r>
              <a:rPr lang="en-GB" sz="1800" b="1" dirty="0">
                <a:effectLst/>
                <a:latin typeface="Comic Sans MS" panose="030F0702030302020204" pitchFamily="66" charset="0"/>
                <a:ea typeface="Times New Roman" panose="02020603050405020304" pitchFamily="18" charset="0"/>
                <a:cs typeface="Times New Roman" panose="02020603050405020304" pitchFamily="18" charset="0"/>
              </a:rPr>
              <a:t> </a:t>
            </a:r>
            <a:r>
              <a:rPr lang="en-GB" sz="1800" b="1" dirty="0" err="1">
                <a:effectLst/>
                <a:latin typeface="Comic Sans MS" panose="030F0702030302020204" pitchFamily="66" charset="0"/>
                <a:ea typeface="Times New Roman" panose="02020603050405020304" pitchFamily="18" charset="0"/>
                <a:cs typeface="Times New Roman" panose="02020603050405020304" pitchFamily="18" charset="0"/>
              </a:rPr>
              <a:t>experiențiale</a:t>
            </a:r>
            <a:r>
              <a:rPr lang="en-GB" sz="1800" b="1" dirty="0">
                <a:effectLst/>
                <a:latin typeface="Comic Sans MS" panose="030F0702030302020204" pitchFamily="66" charset="0"/>
                <a:ea typeface="Times New Roman" panose="02020603050405020304" pitchFamily="18" charset="0"/>
                <a:cs typeface="Times New Roman" panose="02020603050405020304" pitchFamily="18" charset="0"/>
              </a:rPr>
              <a:t> (ADE):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GB" sz="1800" b="1" dirty="0" err="1">
                <a:effectLst/>
                <a:latin typeface="Comic Sans MS" panose="030F0702030302020204" pitchFamily="66" charset="0"/>
                <a:ea typeface="Times New Roman" panose="02020603050405020304" pitchFamily="18" charset="0"/>
                <a:cs typeface="Times New Roman" panose="02020603050405020304" pitchFamily="18" charset="0"/>
              </a:rPr>
              <a:t>Domeniul</a:t>
            </a:r>
            <a:r>
              <a:rPr lang="en-GB" sz="1800" b="1" dirty="0">
                <a:effectLst/>
                <a:latin typeface="Comic Sans MS" panose="030F0702030302020204" pitchFamily="66" charset="0"/>
                <a:ea typeface="Times New Roman" panose="02020603050405020304" pitchFamily="18" charset="0"/>
                <a:cs typeface="Times New Roman" panose="02020603050405020304" pitchFamily="18" charset="0"/>
              </a:rPr>
              <a:t> Om </a:t>
            </a:r>
            <a:r>
              <a:rPr lang="en-GB" sz="1800" b="1" dirty="0" err="1">
                <a:effectLst/>
                <a:latin typeface="Comic Sans MS" panose="030F0702030302020204" pitchFamily="66" charset="0"/>
                <a:ea typeface="Times New Roman" panose="02020603050405020304" pitchFamily="18" charset="0"/>
                <a:cs typeface="Times New Roman" panose="02020603050405020304" pitchFamily="18" charset="0"/>
              </a:rPr>
              <a:t>și</a:t>
            </a:r>
            <a:r>
              <a:rPr lang="en-GB" sz="1800" b="1" dirty="0">
                <a:effectLst/>
                <a:latin typeface="Comic Sans MS" panose="030F0702030302020204" pitchFamily="66" charset="0"/>
                <a:ea typeface="Times New Roman" panose="02020603050405020304" pitchFamily="18" charset="0"/>
                <a:cs typeface="Times New Roman" panose="02020603050405020304" pitchFamily="18" charset="0"/>
              </a:rPr>
              <a:t> </a:t>
            </a:r>
            <a:r>
              <a:rPr lang="en-GB" sz="1800" b="1" dirty="0" err="1">
                <a:effectLst/>
                <a:latin typeface="Comic Sans MS" panose="030F0702030302020204" pitchFamily="66" charset="0"/>
                <a:ea typeface="Times New Roman" panose="02020603050405020304" pitchFamily="18" charset="0"/>
                <a:cs typeface="Times New Roman" panose="02020603050405020304" pitchFamily="18" charset="0"/>
              </a:rPr>
              <a:t>Societate</a:t>
            </a:r>
            <a:r>
              <a:rPr lang="en-GB" sz="1800" b="1" dirty="0">
                <a:effectLst/>
                <a:latin typeface="Comic Sans MS" panose="030F0702030302020204" pitchFamily="66" charset="0"/>
                <a:ea typeface="Times New Roman" panose="02020603050405020304" pitchFamily="18" charset="0"/>
                <a:cs typeface="Times New Roman" panose="02020603050405020304" pitchFamily="18" charset="0"/>
              </a:rPr>
              <a:t> (DOS):</a:t>
            </a:r>
            <a:r>
              <a:rPr lang="en-GB" sz="1800" dirty="0">
                <a:effectLst/>
                <a:latin typeface="Comic Sans MS" panose="030F0702030302020204" pitchFamily="66" charset="0"/>
                <a:ea typeface="Times New Roman" panose="02020603050405020304" pitchFamily="18" charset="0"/>
                <a:cs typeface="Times New Roman" panose="02020603050405020304" pitchFamily="18" charset="0"/>
              </a:rPr>
              <a:t> </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Povestea</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lui</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Dino”-</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lectura</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educatoarei</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n-GB" sz="1800" b="1" dirty="0" err="1">
                <a:effectLst/>
                <a:latin typeface="Comic Sans MS" panose="030F0702030302020204" pitchFamily="66" charset="0"/>
                <a:ea typeface="Times New Roman" panose="02020603050405020304" pitchFamily="18" charset="0"/>
                <a:cs typeface="Times New Roman" panose="02020603050405020304" pitchFamily="18" charset="0"/>
              </a:rPr>
              <a:t>Domeniul</a:t>
            </a:r>
            <a:r>
              <a:rPr lang="en-GB" sz="1800" b="1" dirty="0">
                <a:effectLst/>
                <a:latin typeface="Comic Sans MS" panose="030F0702030302020204" pitchFamily="66" charset="0"/>
                <a:ea typeface="Times New Roman" panose="02020603050405020304" pitchFamily="18" charset="0"/>
                <a:cs typeface="Times New Roman" panose="02020603050405020304" pitchFamily="18" charset="0"/>
              </a:rPr>
              <a:t> </a:t>
            </a:r>
            <a:r>
              <a:rPr lang="en-GB" sz="1800" b="1" dirty="0" err="1">
                <a:effectLst/>
                <a:latin typeface="Comic Sans MS" panose="030F0702030302020204" pitchFamily="66" charset="0"/>
                <a:ea typeface="Times New Roman" panose="02020603050405020304" pitchFamily="18" charset="0"/>
                <a:cs typeface="Times New Roman" panose="02020603050405020304" pitchFamily="18" charset="0"/>
              </a:rPr>
              <a:t>Știință</a:t>
            </a:r>
            <a:r>
              <a:rPr lang="en-GB" sz="1800" b="1" dirty="0">
                <a:effectLst/>
                <a:latin typeface="Comic Sans MS" panose="030F0702030302020204" pitchFamily="66" charset="0"/>
                <a:ea typeface="Times New Roman" panose="02020603050405020304" pitchFamily="18" charset="0"/>
                <a:cs typeface="Times New Roman" panose="02020603050405020304" pitchFamily="18" charset="0"/>
              </a:rPr>
              <a:t>  (DȘ):</a:t>
            </a:r>
            <a:r>
              <a:rPr lang="en-GB" sz="1800" dirty="0">
                <a:effectLst/>
                <a:latin typeface="Comic Sans MS" panose="030F0702030302020204" pitchFamily="66" charset="0"/>
                <a:ea typeface="Times New Roman" panose="02020603050405020304" pitchFamily="18" charset="0"/>
                <a:cs typeface="Times New Roman" panose="02020603050405020304" pitchFamily="18" charset="0"/>
              </a:rPr>
              <a:t> </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GB" sz="1800" dirty="0" err="1">
                <a:effectLst/>
                <a:latin typeface="Times New Roman" panose="02020603050405020304" pitchFamily="18" charset="0"/>
                <a:ea typeface="Times New Roman" panose="02020603050405020304" pitchFamily="18" charset="0"/>
                <a:cs typeface="Times New Roman" panose="02020603050405020304" pitchFamily="18" charset="0"/>
              </a:rPr>
              <a:t>Vulcanul</a:t>
            </a:r>
            <a:r>
              <a:rPr lang="en-GB" sz="1800" dirty="0">
                <a:effectLst/>
                <a:latin typeface="Times New Roman" panose="02020603050405020304" pitchFamily="18" charset="0"/>
                <a:ea typeface="Times New Roman" panose="02020603050405020304" pitchFamily="18" charset="0"/>
                <a:cs typeface="Times New Roman" panose="02020603050405020304" pitchFamily="18" charset="0"/>
              </a:rPr>
              <a:t>”-experiment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l" rtl="0">
              <a:spcBef>
                <a:spcPts val="0"/>
              </a:spcBef>
              <a:spcAft>
                <a:spcPts val="1200"/>
              </a:spcAft>
              <a:buNone/>
            </a:pPr>
            <a:endParaRPr dirty="0"/>
          </a:p>
        </p:txBody>
      </p:sp>
      <p:sp>
        <p:nvSpPr>
          <p:cNvPr id="87" name="Google Shape;87;p18"/>
          <p:cNvSpPr txBox="1"/>
          <p:nvPr/>
        </p:nvSpPr>
        <p:spPr>
          <a:xfrm>
            <a:off x="146950" y="1929117"/>
            <a:ext cx="88575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Times New Roman"/>
              <a:ea typeface="Times New Roman"/>
              <a:cs typeface="Times New Roman"/>
              <a:sym typeface="Times New Roman"/>
            </a:endParaRPr>
          </a:p>
          <a:p>
            <a:pPr marL="0" lvl="0" indent="0" algn="l" rtl="0">
              <a:spcBef>
                <a:spcPts val="0"/>
              </a:spcBef>
              <a:spcAft>
                <a:spcPts val="0"/>
              </a:spcAft>
              <a:buNone/>
            </a:pPr>
            <a:endParaRPr dirty="0">
              <a:latin typeface="Times New Roman"/>
              <a:ea typeface="Times New Roman"/>
              <a:cs typeface="Times New Roman"/>
              <a:sym typeface="Times New Roman"/>
            </a:endParaRPr>
          </a:p>
        </p:txBody>
      </p:sp>
      <p:pic>
        <p:nvPicPr>
          <p:cNvPr id="4" name="Picture 3">
            <a:extLst>
              <a:ext uri="{FF2B5EF4-FFF2-40B4-BE49-F238E27FC236}">
                <a16:creationId xmlns="" xmlns:a16="http://schemas.microsoft.com/office/drawing/2014/main" id="{F3DD00BD-7162-49D5-88FA-6ABE39414CFD}"/>
              </a:ext>
            </a:extLst>
          </p:cNvPr>
          <p:cNvPicPr>
            <a:picLocks noChangeAspect="1"/>
          </p:cNvPicPr>
          <p:nvPr/>
        </p:nvPicPr>
        <p:blipFill>
          <a:blip r:embed="rId4"/>
          <a:stretch>
            <a:fillRect/>
          </a:stretch>
        </p:blipFill>
        <p:spPr>
          <a:xfrm>
            <a:off x="5030617" y="1968481"/>
            <a:ext cx="2992680" cy="2879623"/>
          </a:xfrm>
          <a:prstGeom prst="rect">
            <a:avLst/>
          </a:prstGeom>
        </p:spPr>
      </p:pic>
      <p:pic>
        <p:nvPicPr>
          <p:cNvPr id="8" name="Picture 7">
            <a:extLst>
              <a:ext uri="{FF2B5EF4-FFF2-40B4-BE49-F238E27FC236}">
                <a16:creationId xmlns="" xmlns:a16="http://schemas.microsoft.com/office/drawing/2014/main" id="{438C955E-D7B3-4DF0-9AF8-53B7B715EFCA}"/>
              </a:ext>
            </a:extLst>
          </p:cNvPr>
          <p:cNvPicPr>
            <a:picLocks noChangeAspect="1"/>
          </p:cNvPicPr>
          <p:nvPr/>
        </p:nvPicPr>
        <p:blipFill>
          <a:blip r:embed="rId5"/>
          <a:stretch>
            <a:fillRect/>
          </a:stretch>
        </p:blipFill>
        <p:spPr>
          <a:xfrm>
            <a:off x="592603" y="1968481"/>
            <a:ext cx="2747431" cy="302537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108"/>
        <p:cNvGrpSpPr/>
        <p:nvPr/>
      </p:nvGrpSpPr>
      <p:grpSpPr>
        <a:xfrm>
          <a:off x="0" y="0"/>
          <a:ext cx="0" cy="0"/>
          <a:chOff x="0" y="0"/>
          <a:chExt cx="0" cy="0"/>
        </a:xfrm>
      </p:grpSpPr>
      <p:sp>
        <p:nvSpPr>
          <p:cNvPr id="109" name="Google Shape;109;p21"/>
          <p:cNvSpPr txBox="1">
            <a:spLocks noGrp="1"/>
          </p:cNvSpPr>
          <p:nvPr>
            <p:ph type="body" idx="1"/>
          </p:nvPr>
        </p:nvSpPr>
        <p:spPr>
          <a:xfrm>
            <a:off x="311700" y="250031"/>
            <a:ext cx="8520600" cy="4743450"/>
          </a:xfrm>
          <a:prstGeom prst="rect">
            <a:avLst/>
          </a:prstGeom>
        </p:spPr>
        <p:txBody>
          <a:bodyPr spcFirstLastPara="1" wrap="square" lIns="91425" tIns="91425" rIns="91425" bIns="91425" anchor="t" anchorCtr="0">
            <a:normAutofit lnSpcReduction="10000"/>
          </a:bodyPr>
          <a:lstStyle/>
          <a:p>
            <a:pPr marL="0" marR="0" algn="ctr">
              <a:lnSpc>
                <a:spcPct val="115000"/>
              </a:lnSpc>
              <a:spcBef>
                <a:spcPts val="0"/>
              </a:spcBef>
              <a:spcAft>
                <a:spcPts val="1000"/>
              </a:spcAft>
            </a:pPr>
            <a:r>
              <a:rPr lang="en-US" sz="1800" b="1" dirty="0" err="1">
                <a:effectLst/>
                <a:latin typeface="Calibri" panose="020F0502020204030204" pitchFamily="34" charset="0"/>
                <a:ea typeface="Times New Roman" panose="02020603050405020304" pitchFamily="18" charset="0"/>
                <a:cs typeface="Times New Roman" panose="02020603050405020304" pitchFamily="18" charset="0"/>
              </a:rPr>
              <a:t>Povestea</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1" dirty="0" err="1">
                <a:effectLst/>
                <a:latin typeface="Calibri" panose="020F0502020204030204" pitchFamily="34" charset="0"/>
                <a:ea typeface="Times New Roman" panose="02020603050405020304" pitchFamily="18" charset="0"/>
                <a:cs typeface="Times New Roman" panose="02020603050405020304" pitchFamily="18" charset="0"/>
              </a:rPr>
              <a:t>lui</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 Dino</a:t>
            </a:r>
            <a:r>
              <a:rPr lang="en-US" b="1" dirty="0">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Creație</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proprie</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t>
            </a:r>
          </a:p>
          <a:p>
            <a:pPr marL="0" marR="0" indent="0">
              <a:lnSpc>
                <a:spcPct val="115000"/>
              </a:lnSpc>
              <a:spcBef>
                <a:spcPts val="0"/>
              </a:spcBef>
              <a:spcAft>
                <a:spcPts val="1000"/>
              </a:spcAft>
              <a:buNone/>
            </a:pP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Într</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-o zi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însorită</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de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primăvară</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un animal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gigant</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și</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verde</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pe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nume</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Dino se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plimba</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somnoros</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prin</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Tărâmul</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Dinozaurilor</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 observant o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lalea</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o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floare</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de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primavară</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și</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curios s-a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aplecat</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să</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o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miroase</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Dintr</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-o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dată</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somnul</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i</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-a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sarit</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iar</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mai</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mare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i</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-a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fost</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mirarea</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când</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vazut</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lângă</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floare</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ceva</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oval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și</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alb</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care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părea</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că</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se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mișcă</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a:t>
            </a:r>
          </a:p>
          <a:p>
            <a:pPr marL="0" marR="0" indent="0">
              <a:lnSpc>
                <a:spcPct val="100000"/>
              </a:lnSpc>
              <a:spcBef>
                <a:spcPts val="0"/>
              </a:spcBef>
              <a:buNone/>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Oare</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ce</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să</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fie? Se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înrebă</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mirat</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Dino.</a:t>
            </a:r>
          </a:p>
          <a:p>
            <a:pPr marL="0" marR="0" indent="0">
              <a:lnSpc>
                <a:spcPct val="100000"/>
              </a:lnSpc>
              <a:spcBef>
                <a:spcPts val="0"/>
              </a:spcBef>
              <a:buNone/>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Aaa</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este</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un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ou</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un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ou</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de dinosaur!</a:t>
            </a:r>
          </a:p>
          <a:p>
            <a:pPr marL="0" marR="0" indent="0">
              <a:lnSpc>
                <a:spcPct val="100000"/>
              </a:lnSpc>
              <a:spcBef>
                <a:spcPts val="0"/>
              </a:spcBef>
              <a:buNone/>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-Dar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oare</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ce</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se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ascunde</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în</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el</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Il pot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atinge</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a:t>
            </a:r>
          </a:p>
          <a:p>
            <a:pPr marL="0" marR="0" indent="0">
              <a:lnSpc>
                <a:spcPct val="100000"/>
              </a:lnSpc>
              <a:spcBef>
                <a:spcPts val="0"/>
              </a:spcBef>
              <a:buNone/>
            </a:pP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Și</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Dino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începu</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să</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-l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atingă</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cu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coada</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lui</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lungă</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dar</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deodată</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se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auzise</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Poc</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a:t>
            </a:r>
          </a:p>
          <a:p>
            <a:pPr marL="0" marR="0" indent="0">
              <a:lnSpc>
                <a:spcPct val="100000"/>
              </a:lnSpc>
              <a:spcBef>
                <a:spcPts val="0"/>
              </a:spcBef>
              <a:buNone/>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O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creatură</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mică</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și</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gingașă</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ieși</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din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ou</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a:t>
            </a:r>
          </a:p>
          <a:p>
            <a:pPr marL="0" indent="0">
              <a:lnSpc>
                <a:spcPct val="100000"/>
              </a:lnSpc>
              <a:buNone/>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-Wow,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este</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un mic dinosaur! Tu ai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putea</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fii</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prietenul</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meu de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distracție</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O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să</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am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eu</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grijă</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de tine,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îti</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promit</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Din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ziua</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aceea</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Dino nu s-a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mai</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dezlipit</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de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prietenul</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lui</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la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hrănit</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l-a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îngrijit</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l-a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spalat</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l-a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alintat</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…Pe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măsură</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ce</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zilele</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începeau</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să</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treacă</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micuțul</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începuse</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să</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crească</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tot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mai</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mare,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șă</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depună</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ouă</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și</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să</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se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înmulțească</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astfel</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devenind</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o mare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familie</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a:t>
            </a:r>
          </a:p>
          <a:p>
            <a:pPr marL="0" indent="0">
              <a:lnSpc>
                <a:spcPct val="100000"/>
              </a:lnSpc>
              <a:buNone/>
            </a:pP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Cum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dinozaurii</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erau</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mulți</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și</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grei</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pămantul</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început</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să</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se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miște</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iar</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lava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vulcanului</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să</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se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agite</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tot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mai</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tare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și</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mai</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tare,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până</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cand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în</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una din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zile</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toți</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vulcanii</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au erupt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și</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toata</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lava  a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acoperit</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pământul</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iar</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dinozaurii</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au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dispărut</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nimeni</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neștiind</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nimic</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de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ei</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unde</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au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plecat</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și</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ce</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 s-a </a:t>
            </a:r>
            <a:r>
              <a:rPr lang="en-US" sz="1600" dirty="0" err="1">
                <a:effectLst/>
                <a:latin typeface="Calibri" panose="020F0502020204030204" pitchFamily="34" charset="0"/>
                <a:ea typeface="Times New Roman" panose="02020603050405020304" pitchFamily="18" charset="0"/>
                <a:cs typeface="Times New Roman" panose="02020603050405020304" pitchFamily="18" charset="0"/>
              </a:rPr>
              <a:t>întâmplat</a:t>
            </a:r>
            <a:r>
              <a:rPr lang="en-US" sz="1600" dirty="0">
                <a:effectLst/>
                <a:latin typeface="Calibri" panose="020F0502020204030204" pitchFamily="34" charset="0"/>
                <a:ea typeface="Times New Roman" panose="02020603050405020304" pitchFamily="18" charset="0"/>
                <a:cs typeface="Times New Roman" panose="02020603050405020304" pitchFamily="18" charset="0"/>
              </a:rPr>
              <a:t>.</a:t>
            </a:r>
          </a:p>
          <a:p>
            <a:pPr marL="0" indent="0">
              <a:lnSpc>
                <a:spcPct val="100000"/>
              </a:lnSpc>
              <a:buNone/>
            </a:pP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lnSpc>
                <a:spcPct val="100000"/>
              </a:lnSpc>
              <a:spcBef>
                <a:spcPts val="0"/>
              </a:spcBef>
              <a:buNone/>
            </a:pP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457200">
              <a:lnSpc>
                <a:spcPct val="115000"/>
              </a:lnSpc>
              <a:spcBef>
                <a:spcPts val="0"/>
              </a:spcBef>
              <a:spcAft>
                <a:spcPts val="100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l" rtl="0">
              <a:spcBef>
                <a:spcPts val="0"/>
              </a:spcBef>
              <a:spcAft>
                <a:spcPts val="1200"/>
              </a:spcAft>
              <a:buNone/>
            </a:pP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
        <p:cNvGrpSpPr/>
        <p:nvPr/>
      </p:nvGrpSpPr>
      <p:grpSpPr>
        <a:xfrm>
          <a:off x="0" y="0"/>
          <a:ext cx="0" cy="0"/>
          <a:chOff x="0" y="0"/>
          <a:chExt cx="0" cy="0"/>
        </a:xfrm>
      </p:grpSpPr>
      <p:sp>
        <p:nvSpPr>
          <p:cNvPr id="92" name="Google Shape;92;p19"/>
          <p:cNvSpPr txBox="1"/>
          <p:nvPr/>
        </p:nvSpPr>
        <p:spPr>
          <a:xfrm>
            <a:off x="1219200" y="819150"/>
            <a:ext cx="701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93" name="Google Shape;93;p19"/>
          <p:cNvSpPr txBox="1"/>
          <p:nvPr/>
        </p:nvSpPr>
        <p:spPr>
          <a:xfrm>
            <a:off x="638100" y="2228850"/>
            <a:ext cx="640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94" name="Google Shape;94;p19"/>
          <p:cNvSpPr txBox="1"/>
          <p:nvPr/>
        </p:nvSpPr>
        <p:spPr>
          <a:xfrm>
            <a:off x="638100" y="2114550"/>
            <a:ext cx="817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95" name="Google Shape;95;p19"/>
          <p:cNvSpPr txBox="1"/>
          <p:nvPr/>
        </p:nvSpPr>
        <p:spPr>
          <a:xfrm>
            <a:off x="1019100" y="2319487"/>
            <a:ext cx="640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96" name="Google Shape;96;p19"/>
          <p:cNvSpPr txBox="1"/>
          <p:nvPr/>
        </p:nvSpPr>
        <p:spPr>
          <a:xfrm>
            <a:off x="628650" y="476250"/>
            <a:ext cx="781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97" name="Google Shape;97;p19"/>
          <p:cNvSpPr txBox="1"/>
          <p:nvPr/>
        </p:nvSpPr>
        <p:spPr>
          <a:xfrm>
            <a:off x="285750" y="226219"/>
            <a:ext cx="8401200" cy="594748"/>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ro" sz="1100" dirty="0">
                <a:solidFill>
                  <a:schemeClr val="dk1"/>
                </a:solidFill>
                <a:latin typeface="Times New Roman"/>
                <a:ea typeface="Times New Roman"/>
                <a:cs typeface="Times New Roman"/>
                <a:sym typeface="Times New Roman"/>
              </a:rPr>
              <a:t> </a:t>
            </a:r>
            <a:endParaRPr sz="1100" dirty="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dirty="0"/>
          </a:p>
        </p:txBody>
      </p:sp>
      <p:pic>
        <p:nvPicPr>
          <p:cNvPr id="3" name="Picture 2">
            <a:extLst>
              <a:ext uri="{FF2B5EF4-FFF2-40B4-BE49-F238E27FC236}">
                <a16:creationId xmlns="" xmlns:a16="http://schemas.microsoft.com/office/drawing/2014/main" id="{2D68D08E-4969-4B62-91AE-58D70CD9082F}"/>
              </a:ext>
            </a:extLst>
          </p:cNvPr>
          <p:cNvPicPr>
            <a:picLocks noChangeAspect="1"/>
          </p:cNvPicPr>
          <p:nvPr/>
        </p:nvPicPr>
        <p:blipFill>
          <a:blip r:embed="rId4"/>
          <a:stretch>
            <a:fillRect/>
          </a:stretch>
        </p:blipFill>
        <p:spPr>
          <a:xfrm>
            <a:off x="105339" y="63103"/>
            <a:ext cx="2266386" cy="4917281"/>
          </a:xfrm>
          <a:prstGeom prst="rect">
            <a:avLst/>
          </a:prstGeom>
        </p:spPr>
      </p:pic>
      <p:pic>
        <p:nvPicPr>
          <p:cNvPr id="9" name="Picture 8">
            <a:extLst>
              <a:ext uri="{FF2B5EF4-FFF2-40B4-BE49-F238E27FC236}">
                <a16:creationId xmlns="" xmlns:a16="http://schemas.microsoft.com/office/drawing/2014/main" id="{6A7A5D68-666B-4FF8-B210-75C3B7D50C64}"/>
              </a:ext>
            </a:extLst>
          </p:cNvPr>
          <p:cNvPicPr>
            <a:picLocks noChangeAspect="1"/>
          </p:cNvPicPr>
          <p:nvPr/>
        </p:nvPicPr>
        <p:blipFill>
          <a:blip r:embed="rId5"/>
          <a:stretch>
            <a:fillRect/>
          </a:stretch>
        </p:blipFill>
        <p:spPr>
          <a:xfrm>
            <a:off x="5970001" y="997703"/>
            <a:ext cx="3109348" cy="4145797"/>
          </a:xfrm>
          <a:prstGeom prst="rect">
            <a:avLst/>
          </a:prstGeom>
        </p:spPr>
      </p:pic>
      <p:pic>
        <p:nvPicPr>
          <p:cNvPr id="13" name="Picture 12">
            <a:extLst>
              <a:ext uri="{FF2B5EF4-FFF2-40B4-BE49-F238E27FC236}">
                <a16:creationId xmlns="" xmlns:a16="http://schemas.microsoft.com/office/drawing/2014/main" id="{B7C4D032-7DFF-4577-BC31-5BA515AB733B}"/>
              </a:ext>
            </a:extLst>
          </p:cNvPr>
          <p:cNvPicPr>
            <a:picLocks noChangeAspect="1"/>
          </p:cNvPicPr>
          <p:nvPr/>
        </p:nvPicPr>
        <p:blipFill>
          <a:blip r:embed="rId6"/>
          <a:stretch>
            <a:fillRect/>
          </a:stretch>
        </p:blipFill>
        <p:spPr>
          <a:xfrm>
            <a:off x="2511696" y="346771"/>
            <a:ext cx="3415607" cy="455414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101"/>
        <p:cNvGrpSpPr/>
        <p:nvPr/>
      </p:nvGrpSpPr>
      <p:grpSpPr>
        <a:xfrm>
          <a:off x="0" y="0"/>
          <a:ext cx="0" cy="0"/>
          <a:chOff x="0" y="0"/>
          <a:chExt cx="0" cy="0"/>
        </a:xfrm>
      </p:grpSpPr>
      <p:sp>
        <p:nvSpPr>
          <p:cNvPr id="102" name="Google Shape;102;p20"/>
          <p:cNvSpPr txBox="1">
            <a:spLocks noGrp="1"/>
          </p:cNvSpPr>
          <p:nvPr>
            <p:ph type="title"/>
          </p:nvPr>
        </p:nvSpPr>
        <p:spPr>
          <a:xfrm>
            <a:off x="3123272" y="156394"/>
            <a:ext cx="2591728"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US" sz="2320" b="1" dirty="0">
                <a:latin typeface="Comic Sans MS"/>
                <a:ea typeface="Comic Sans MS"/>
                <a:cs typeface="Comic Sans MS"/>
                <a:sym typeface="Comic Sans MS"/>
              </a:rPr>
              <a:t>VULCANUL</a:t>
            </a:r>
            <a:endParaRPr sz="2320" b="1" dirty="0">
              <a:latin typeface="Comic Sans MS"/>
              <a:ea typeface="Comic Sans MS"/>
              <a:cs typeface="Comic Sans MS"/>
              <a:sym typeface="Comic Sans MS"/>
            </a:endParaRPr>
          </a:p>
        </p:txBody>
      </p:sp>
      <p:sp>
        <p:nvSpPr>
          <p:cNvPr id="103" name="Google Shape;103;p20"/>
          <p:cNvSpPr txBox="1">
            <a:spLocks noGrp="1"/>
          </p:cNvSpPr>
          <p:nvPr>
            <p:ph type="body" idx="1"/>
          </p:nvPr>
        </p:nvSpPr>
        <p:spPr>
          <a:xfrm>
            <a:off x="311700" y="1125431"/>
            <a:ext cx="3602700" cy="293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dirty="0">
              <a:latin typeface="Times New Roman"/>
              <a:ea typeface="Times New Roman"/>
              <a:cs typeface="Times New Roman"/>
              <a:sym typeface="Times New Roman"/>
            </a:endParaRPr>
          </a:p>
          <a:p>
            <a:pPr marL="0" lvl="0" indent="0" algn="l" rtl="0">
              <a:spcBef>
                <a:spcPts val="0"/>
              </a:spcBef>
              <a:spcAft>
                <a:spcPts val="1200"/>
              </a:spcAft>
              <a:buNone/>
            </a:pPr>
            <a:endParaRPr sz="4200" dirty="0">
              <a:latin typeface="Times New Roman"/>
              <a:ea typeface="Times New Roman"/>
              <a:cs typeface="Times New Roman"/>
              <a:sym typeface="Times New Roman"/>
            </a:endParaRPr>
          </a:p>
        </p:txBody>
      </p:sp>
      <p:pic>
        <p:nvPicPr>
          <p:cNvPr id="5" name="Picture 4">
            <a:extLst>
              <a:ext uri="{FF2B5EF4-FFF2-40B4-BE49-F238E27FC236}">
                <a16:creationId xmlns="" xmlns:a16="http://schemas.microsoft.com/office/drawing/2014/main" id="{B011B1F2-C322-4754-81D7-D4C12A7B8061}"/>
              </a:ext>
            </a:extLst>
          </p:cNvPr>
          <p:cNvPicPr>
            <a:picLocks noChangeAspect="1"/>
          </p:cNvPicPr>
          <p:nvPr/>
        </p:nvPicPr>
        <p:blipFill>
          <a:blip r:embed="rId3"/>
          <a:stretch>
            <a:fillRect/>
          </a:stretch>
        </p:blipFill>
        <p:spPr>
          <a:xfrm>
            <a:off x="113923" y="156394"/>
            <a:ext cx="2863346" cy="3686678"/>
          </a:xfrm>
          <a:prstGeom prst="rect">
            <a:avLst/>
          </a:prstGeom>
        </p:spPr>
      </p:pic>
      <p:pic>
        <p:nvPicPr>
          <p:cNvPr id="6" name="Picture 5">
            <a:extLst>
              <a:ext uri="{FF2B5EF4-FFF2-40B4-BE49-F238E27FC236}">
                <a16:creationId xmlns="" xmlns:a16="http://schemas.microsoft.com/office/drawing/2014/main" id="{5FC0D298-85DE-4E86-82A3-32EBF28E1471}"/>
              </a:ext>
            </a:extLst>
          </p:cNvPr>
          <p:cNvPicPr>
            <a:picLocks noChangeAspect="1"/>
          </p:cNvPicPr>
          <p:nvPr/>
        </p:nvPicPr>
        <p:blipFill>
          <a:blip r:embed="rId4"/>
          <a:stretch>
            <a:fillRect/>
          </a:stretch>
        </p:blipFill>
        <p:spPr>
          <a:xfrm>
            <a:off x="6020729" y="177825"/>
            <a:ext cx="2905986" cy="3874648"/>
          </a:xfrm>
          <a:prstGeom prst="rect">
            <a:avLst/>
          </a:prstGeom>
        </p:spPr>
      </p:pic>
      <p:pic>
        <p:nvPicPr>
          <p:cNvPr id="7" name="Picture 6">
            <a:extLst>
              <a:ext uri="{FF2B5EF4-FFF2-40B4-BE49-F238E27FC236}">
                <a16:creationId xmlns="" xmlns:a16="http://schemas.microsoft.com/office/drawing/2014/main" id="{6CF12AFB-0586-4549-B530-A9C20085D7F4}"/>
              </a:ext>
            </a:extLst>
          </p:cNvPr>
          <p:cNvPicPr>
            <a:picLocks noChangeAspect="1"/>
          </p:cNvPicPr>
          <p:nvPr/>
        </p:nvPicPr>
        <p:blipFill>
          <a:blip r:embed="rId5"/>
          <a:stretch>
            <a:fillRect/>
          </a:stretch>
        </p:blipFill>
        <p:spPr>
          <a:xfrm>
            <a:off x="3143184" y="1371601"/>
            <a:ext cx="2711630" cy="3615506"/>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TotalTime>
  <Words>716</Words>
  <Application>Microsoft Office PowerPoint</Application>
  <PresentationFormat>On-screen Show (16:9)</PresentationFormat>
  <Paragraphs>103</Paragraphs>
  <Slides>19</Slides>
  <Notes>18</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Simple Light</vt:lpstr>
      <vt:lpstr>„PRIETENII LUI DINO”</vt:lpstr>
      <vt:lpstr>PowerPoint Presentation</vt:lpstr>
      <vt:lpstr>         </vt:lpstr>
      <vt:lpstr>ACTIVITĂȚI DE DEZVOLTARE PERSONALĂ -Întâlnirea de dimineață: ,,Ce știm despre dinozauri?-convorbire -Rutine: Gimnastica de  dimineață -Tranziții: ,,Eu sunt un dinozaur”</vt:lpstr>
      <vt:lpstr>,,PRIETENII LUI DINO”- SCENARIUL DIDACTIC</vt:lpstr>
      <vt:lpstr>PowerPoint Presentation</vt:lpstr>
      <vt:lpstr>PowerPoint Presentation</vt:lpstr>
      <vt:lpstr>PowerPoint Presentation</vt:lpstr>
      <vt:lpstr>VULCANUL</vt:lpstr>
      <vt:lpstr>Tranziție spre centrele de interes</vt:lpstr>
      <vt:lpstr>CENTRUL -ARTĂ</vt:lpstr>
      <vt:lpstr>PowerPoint Presentation</vt:lpstr>
      <vt:lpstr>PowerPoint Presentation</vt:lpstr>
      <vt:lpstr>PowerPoint Presentation</vt:lpstr>
      <vt:lpstr>CENTRUL –CONSTRUCȚII Sarcina de lucru: construiește Dinopark din materialele puse la dispoziție</vt:lpstr>
      <vt:lpstr>PowerPoint Presentation</vt:lpstr>
      <vt:lpstr>Bucuria  de a ne juca cu Dino</vt:lpstr>
      <vt:lpstr>PowerPoint Presentation</vt:lpstr>
      <vt:lpstr>Concluzii: Desfășurarea activităților educative și ludice într-un mediu educațional outdoor stimulativ, ofertant, bine structurat, pe tema privind ,,Lumea dinozaurilor” , după o documentare bine realizată, o proiectare ingenioasă conformă cu cerințele curriculare, pregătirea de materiale didactice captivante și strategii didactice bine alese conduc la dezvoltarea personalității copiilor prin formarea abilităților de explorare, comunicare, conlucrare, studiu, utilizarea de noi instrumente de lucru, dezvoltarea atenției volitive și inteligenței emoționale.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„GRĂDINA DE RELAXARE, LINIȘTE ȘI ÎNVĂȚARE”</dc:title>
  <dc:creator>User</dc:creator>
  <cp:lastModifiedBy>Lenovo</cp:lastModifiedBy>
  <cp:revision>21</cp:revision>
  <dcterms:modified xsi:type="dcterms:W3CDTF">2023-08-31T08:12:40Z</dcterms:modified>
</cp:coreProperties>
</file>